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9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65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3" d="100"/>
          <a:sy n="93" d="100"/>
        </p:scale>
        <p:origin x="-91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F91D0D-1EFC-42F7-A5B3-19AFDCBC431A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3B0940B-8512-4825-BD94-6EBFED0317AE}">
      <dgm:prSet phldrT="[Metin]" custT="1"/>
      <dgm:spPr/>
      <dgm:t>
        <a:bodyPr/>
        <a:lstStyle/>
        <a:p>
          <a:pPr algn="l"/>
          <a:r>
            <a:rPr lang="tr-TR" sz="2800" b="1" dirty="0" smtClean="0"/>
            <a:t> 1. Aşama: Pazarlama araştırması ihtiyacını ortaya koyma</a:t>
          </a:r>
          <a:endParaRPr lang="tr-TR" sz="2800" b="1" dirty="0"/>
        </a:p>
      </dgm:t>
    </dgm:pt>
    <dgm:pt modelId="{F9C1384A-8D15-4764-A9D1-C4C56D5B01B9}" type="parTrans" cxnId="{4C2F4DF1-E531-4C56-A5A1-122CBB313B27}">
      <dgm:prSet/>
      <dgm:spPr/>
      <dgm:t>
        <a:bodyPr/>
        <a:lstStyle/>
        <a:p>
          <a:endParaRPr lang="tr-TR"/>
        </a:p>
      </dgm:t>
    </dgm:pt>
    <dgm:pt modelId="{647A8126-BEE9-4101-87B7-B1B577C7D296}" type="sibTrans" cxnId="{4C2F4DF1-E531-4C56-A5A1-122CBB313B27}">
      <dgm:prSet/>
      <dgm:spPr/>
      <dgm:t>
        <a:bodyPr/>
        <a:lstStyle/>
        <a:p>
          <a:endParaRPr lang="tr-TR"/>
        </a:p>
      </dgm:t>
    </dgm:pt>
    <dgm:pt modelId="{BA5E55F5-DC03-478B-A0D2-3F2D463A9599}">
      <dgm:prSet phldrT="[Metin]" custT="1"/>
      <dgm:spPr/>
      <dgm:t>
        <a:bodyPr/>
        <a:lstStyle/>
        <a:p>
          <a:pPr algn="l"/>
          <a:r>
            <a:rPr lang="tr-TR" sz="2800" b="1" dirty="0" smtClean="0"/>
            <a:t> 2. Aşama: Problemi tanımlama</a:t>
          </a:r>
          <a:endParaRPr lang="tr-TR" sz="2800" b="1" dirty="0"/>
        </a:p>
      </dgm:t>
    </dgm:pt>
    <dgm:pt modelId="{A61FEC7E-55A2-48B0-A7F4-62F99D29429F}" type="parTrans" cxnId="{756BB97F-CF3D-428E-AC07-0EBD138494CD}">
      <dgm:prSet/>
      <dgm:spPr/>
      <dgm:t>
        <a:bodyPr/>
        <a:lstStyle/>
        <a:p>
          <a:endParaRPr lang="tr-TR"/>
        </a:p>
      </dgm:t>
    </dgm:pt>
    <dgm:pt modelId="{FBA07063-72B3-4B1F-97A6-2A24B6E12206}" type="sibTrans" cxnId="{756BB97F-CF3D-428E-AC07-0EBD138494CD}">
      <dgm:prSet/>
      <dgm:spPr/>
      <dgm:t>
        <a:bodyPr/>
        <a:lstStyle/>
        <a:p>
          <a:endParaRPr lang="tr-TR"/>
        </a:p>
      </dgm:t>
    </dgm:pt>
    <dgm:pt modelId="{FDF2E03F-C3EC-4708-A469-410AE493399E}">
      <dgm:prSet phldrT="[Metin]" custT="1"/>
      <dgm:spPr/>
      <dgm:t>
        <a:bodyPr/>
        <a:lstStyle/>
        <a:p>
          <a:pPr algn="l"/>
          <a:r>
            <a:rPr lang="tr-TR" sz="2800" b="1" dirty="0" smtClean="0"/>
            <a:t> 3. Aşama: Araştırma amaçlarını ortaya koyma</a:t>
          </a:r>
          <a:endParaRPr lang="tr-TR" sz="2800" b="1" dirty="0"/>
        </a:p>
      </dgm:t>
    </dgm:pt>
    <dgm:pt modelId="{2EDC6116-EB4C-4FE4-89B6-5E78133B36A6}" type="parTrans" cxnId="{ECC77F41-6C4A-44BC-9FA8-C513F9F2A9FC}">
      <dgm:prSet/>
      <dgm:spPr/>
      <dgm:t>
        <a:bodyPr/>
        <a:lstStyle/>
        <a:p>
          <a:endParaRPr lang="tr-TR"/>
        </a:p>
      </dgm:t>
    </dgm:pt>
    <dgm:pt modelId="{C8B9A69F-68B7-464D-A897-2AAE2B5F225D}" type="sibTrans" cxnId="{ECC77F41-6C4A-44BC-9FA8-C513F9F2A9FC}">
      <dgm:prSet/>
      <dgm:spPr/>
      <dgm:t>
        <a:bodyPr/>
        <a:lstStyle/>
        <a:p>
          <a:endParaRPr lang="tr-TR"/>
        </a:p>
      </dgm:t>
    </dgm:pt>
    <dgm:pt modelId="{80BFD2B8-D94D-4ABF-BACF-4045BD798FA5}">
      <dgm:prSet phldrT="[Metin]" custT="1"/>
      <dgm:spPr/>
      <dgm:t>
        <a:bodyPr/>
        <a:lstStyle/>
        <a:p>
          <a:pPr algn="l"/>
          <a:r>
            <a:rPr lang="tr-TR" sz="2800" b="1" dirty="0" smtClean="0"/>
            <a:t> </a:t>
          </a:r>
          <a:r>
            <a:rPr lang="es-ES" sz="2800" b="1" dirty="0" smtClean="0"/>
            <a:t>4. Aşama: Ara</a:t>
          </a:r>
          <a:r>
            <a:rPr lang="tr-TR" sz="2800" b="1" dirty="0" smtClean="0"/>
            <a:t>ş</a:t>
          </a:r>
          <a:r>
            <a:rPr lang="es-ES" sz="2800" b="1" dirty="0" smtClean="0"/>
            <a:t>tırma tasarımını belirleme</a:t>
          </a:r>
          <a:endParaRPr lang="tr-TR" sz="2800" b="1" dirty="0"/>
        </a:p>
      </dgm:t>
    </dgm:pt>
    <dgm:pt modelId="{49844860-B3A1-4026-8A42-BB818FCC5B4E}" type="parTrans" cxnId="{211EEA23-DA26-40A1-8F8D-C609D183D3CF}">
      <dgm:prSet/>
      <dgm:spPr/>
      <dgm:t>
        <a:bodyPr/>
        <a:lstStyle/>
        <a:p>
          <a:endParaRPr lang="tr-TR"/>
        </a:p>
      </dgm:t>
    </dgm:pt>
    <dgm:pt modelId="{4754CBAC-F262-4605-99F8-5E96D02986F4}" type="sibTrans" cxnId="{211EEA23-DA26-40A1-8F8D-C609D183D3CF}">
      <dgm:prSet/>
      <dgm:spPr/>
      <dgm:t>
        <a:bodyPr/>
        <a:lstStyle/>
        <a:p>
          <a:endParaRPr lang="tr-TR"/>
        </a:p>
      </dgm:t>
    </dgm:pt>
    <dgm:pt modelId="{D25355CF-191C-4880-8A48-31C805F0BC5B}" type="pres">
      <dgm:prSet presAssocID="{69F91D0D-1EFC-42F7-A5B3-19AFDCBC431A}" presName="linearFlow" presStyleCnt="0">
        <dgm:presLayoutVars>
          <dgm:resizeHandles val="exact"/>
        </dgm:presLayoutVars>
      </dgm:prSet>
      <dgm:spPr/>
    </dgm:pt>
    <dgm:pt modelId="{D1DA397A-EFBC-4689-BA2E-D9D0BC424B3B}" type="pres">
      <dgm:prSet presAssocID="{33B0940B-8512-4825-BD94-6EBFED0317AE}" presName="node" presStyleLbl="node1" presStyleIdx="0" presStyleCnt="4" custScaleX="21757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1AC18BD-1526-4054-A0B4-252D250B3439}" type="pres">
      <dgm:prSet presAssocID="{647A8126-BEE9-4101-87B7-B1B577C7D296}" presName="sibTrans" presStyleLbl="sibTrans2D1" presStyleIdx="0" presStyleCnt="3"/>
      <dgm:spPr/>
      <dgm:t>
        <a:bodyPr/>
        <a:lstStyle/>
        <a:p>
          <a:endParaRPr lang="tr-TR"/>
        </a:p>
      </dgm:t>
    </dgm:pt>
    <dgm:pt modelId="{27B8C6F3-9B36-4198-8171-0D14AF107D98}" type="pres">
      <dgm:prSet presAssocID="{647A8126-BEE9-4101-87B7-B1B577C7D296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701E9864-2F51-4079-97F2-47F2301C2C31}" type="pres">
      <dgm:prSet presAssocID="{BA5E55F5-DC03-478B-A0D2-3F2D463A9599}" presName="node" presStyleLbl="node1" presStyleIdx="1" presStyleCnt="4" custScaleX="216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E4A963AB-4272-43B8-8509-5FE240686220}" type="pres">
      <dgm:prSet presAssocID="{FBA07063-72B3-4B1F-97A6-2A24B6E12206}" presName="sibTrans" presStyleLbl="sibTrans2D1" presStyleIdx="1" presStyleCnt="3"/>
      <dgm:spPr/>
      <dgm:t>
        <a:bodyPr/>
        <a:lstStyle/>
        <a:p>
          <a:endParaRPr lang="tr-TR"/>
        </a:p>
      </dgm:t>
    </dgm:pt>
    <dgm:pt modelId="{D875AC01-F552-4B45-81B0-413FFD2C1F69}" type="pres">
      <dgm:prSet presAssocID="{FBA07063-72B3-4B1F-97A6-2A24B6E12206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2F54FCB5-1370-4897-9E54-7793D9207D57}" type="pres">
      <dgm:prSet presAssocID="{FDF2E03F-C3EC-4708-A469-410AE493399E}" presName="node" presStyleLbl="node1" presStyleIdx="2" presStyleCnt="4" custScaleX="216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8E368B0-0D4A-4D05-9F80-334982123CC4}" type="pres">
      <dgm:prSet presAssocID="{C8B9A69F-68B7-464D-A897-2AAE2B5F225D}" presName="sibTrans" presStyleLbl="sibTrans2D1" presStyleIdx="2" presStyleCnt="3"/>
      <dgm:spPr/>
      <dgm:t>
        <a:bodyPr/>
        <a:lstStyle/>
        <a:p>
          <a:endParaRPr lang="tr-TR"/>
        </a:p>
      </dgm:t>
    </dgm:pt>
    <dgm:pt modelId="{2783C5EA-45AB-4BF3-BA85-144584E2CFC2}" type="pres">
      <dgm:prSet presAssocID="{C8B9A69F-68B7-464D-A897-2AAE2B5F225D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F7EFE196-C5BF-43BF-BC5B-ECFDA91E9C9E}" type="pres">
      <dgm:prSet presAssocID="{80BFD2B8-D94D-4ABF-BACF-4045BD798FA5}" presName="node" presStyleLbl="node1" presStyleIdx="3" presStyleCnt="4" custScaleX="21600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BB288DC7-2650-4501-B40D-8F673D918783}" type="presOf" srcId="{C8B9A69F-68B7-464D-A897-2AAE2B5F225D}" destId="{2783C5EA-45AB-4BF3-BA85-144584E2CFC2}" srcOrd="1" destOrd="0" presId="urn:microsoft.com/office/officeart/2005/8/layout/process2"/>
    <dgm:cxn modelId="{F365119C-B2AD-4492-A399-352F18F03BAE}" type="presOf" srcId="{FBA07063-72B3-4B1F-97A6-2A24B6E12206}" destId="{D875AC01-F552-4B45-81B0-413FFD2C1F69}" srcOrd="1" destOrd="0" presId="urn:microsoft.com/office/officeart/2005/8/layout/process2"/>
    <dgm:cxn modelId="{D345F9EA-090E-4468-9BA9-4E4ABC23E584}" type="presOf" srcId="{FBA07063-72B3-4B1F-97A6-2A24B6E12206}" destId="{E4A963AB-4272-43B8-8509-5FE240686220}" srcOrd="0" destOrd="0" presId="urn:microsoft.com/office/officeart/2005/8/layout/process2"/>
    <dgm:cxn modelId="{37DE7382-9967-46FA-A8FA-5784FB00F25E}" type="presOf" srcId="{69F91D0D-1EFC-42F7-A5B3-19AFDCBC431A}" destId="{D25355CF-191C-4880-8A48-31C805F0BC5B}" srcOrd="0" destOrd="0" presId="urn:microsoft.com/office/officeart/2005/8/layout/process2"/>
    <dgm:cxn modelId="{13B43CA0-FF31-4B9C-8F10-28DF90F07551}" type="presOf" srcId="{FDF2E03F-C3EC-4708-A469-410AE493399E}" destId="{2F54FCB5-1370-4897-9E54-7793D9207D57}" srcOrd="0" destOrd="0" presId="urn:microsoft.com/office/officeart/2005/8/layout/process2"/>
    <dgm:cxn modelId="{1A10B0CA-E47F-4294-A783-C98C2A7E70A2}" type="presOf" srcId="{80BFD2B8-D94D-4ABF-BACF-4045BD798FA5}" destId="{F7EFE196-C5BF-43BF-BC5B-ECFDA91E9C9E}" srcOrd="0" destOrd="0" presId="urn:microsoft.com/office/officeart/2005/8/layout/process2"/>
    <dgm:cxn modelId="{21B46083-DED6-4882-BEDB-3220076C809E}" type="presOf" srcId="{647A8126-BEE9-4101-87B7-B1B577C7D296}" destId="{27B8C6F3-9B36-4198-8171-0D14AF107D98}" srcOrd="1" destOrd="0" presId="urn:microsoft.com/office/officeart/2005/8/layout/process2"/>
    <dgm:cxn modelId="{ECC77F41-6C4A-44BC-9FA8-C513F9F2A9FC}" srcId="{69F91D0D-1EFC-42F7-A5B3-19AFDCBC431A}" destId="{FDF2E03F-C3EC-4708-A469-410AE493399E}" srcOrd="2" destOrd="0" parTransId="{2EDC6116-EB4C-4FE4-89B6-5E78133B36A6}" sibTransId="{C8B9A69F-68B7-464D-A897-2AAE2B5F225D}"/>
    <dgm:cxn modelId="{4C2F4DF1-E531-4C56-A5A1-122CBB313B27}" srcId="{69F91D0D-1EFC-42F7-A5B3-19AFDCBC431A}" destId="{33B0940B-8512-4825-BD94-6EBFED0317AE}" srcOrd="0" destOrd="0" parTransId="{F9C1384A-8D15-4764-A9D1-C4C56D5B01B9}" sibTransId="{647A8126-BEE9-4101-87B7-B1B577C7D296}"/>
    <dgm:cxn modelId="{CDB5CD04-CF87-488F-9A19-D99C8DAC98E5}" type="presOf" srcId="{C8B9A69F-68B7-464D-A897-2AAE2B5F225D}" destId="{28E368B0-0D4A-4D05-9F80-334982123CC4}" srcOrd="0" destOrd="0" presId="urn:microsoft.com/office/officeart/2005/8/layout/process2"/>
    <dgm:cxn modelId="{E17DAB46-8943-4038-9BAA-B4A95F8C6468}" type="presOf" srcId="{647A8126-BEE9-4101-87B7-B1B577C7D296}" destId="{A1AC18BD-1526-4054-A0B4-252D250B3439}" srcOrd="0" destOrd="0" presId="urn:microsoft.com/office/officeart/2005/8/layout/process2"/>
    <dgm:cxn modelId="{756BB97F-CF3D-428E-AC07-0EBD138494CD}" srcId="{69F91D0D-1EFC-42F7-A5B3-19AFDCBC431A}" destId="{BA5E55F5-DC03-478B-A0D2-3F2D463A9599}" srcOrd="1" destOrd="0" parTransId="{A61FEC7E-55A2-48B0-A7F4-62F99D29429F}" sibTransId="{FBA07063-72B3-4B1F-97A6-2A24B6E12206}"/>
    <dgm:cxn modelId="{211EEA23-DA26-40A1-8F8D-C609D183D3CF}" srcId="{69F91D0D-1EFC-42F7-A5B3-19AFDCBC431A}" destId="{80BFD2B8-D94D-4ABF-BACF-4045BD798FA5}" srcOrd="3" destOrd="0" parTransId="{49844860-B3A1-4026-8A42-BB818FCC5B4E}" sibTransId="{4754CBAC-F262-4605-99F8-5E96D02986F4}"/>
    <dgm:cxn modelId="{8FB74EFE-4FAF-43C9-A3AC-FEBDB949ECF0}" type="presOf" srcId="{BA5E55F5-DC03-478B-A0D2-3F2D463A9599}" destId="{701E9864-2F51-4079-97F2-47F2301C2C31}" srcOrd="0" destOrd="0" presId="urn:microsoft.com/office/officeart/2005/8/layout/process2"/>
    <dgm:cxn modelId="{06FFE073-0A29-4105-9CE2-151E30CAD56A}" type="presOf" srcId="{33B0940B-8512-4825-BD94-6EBFED0317AE}" destId="{D1DA397A-EFBC-4689-BA2E-D9D0BC424B3B}" srcOrd="0" destOrd="0" presId="urn:microsoft.com/office/officeart/2005/8/layout/process2"/>
    <dgm:cxn modelId="{885A5BCE-9E7D-4CCB-9D48-F073D444031B}" type="presParOf" srcId="{D25355CF-191C-4880-8A48-31C805F0BC5B}" destId="{D1DA397A-EFBC-4689-BA2E-D9D0BC424B3B}" srcOrd="0" destOrd="0" presId="urn:microsoft.com/office/officeart/2005/8/layout/process2"/>
    <dgm:cxn modelId="{9A7309BA-C5D0-4F37-90E5-A33D90B0B4A8}" type="presParOf" srcId="{D25355CF-191C-4880-8A48-31C805F0BC5B}" destId="{A1AC18BD-1526-4054-A0B4-252D250B3439}" srcOrd="1" destOrd="0" presId="urn:microsoft.com/office/officeart/2005/8/layout/process2"/>
    <dgm:cxn modelId="{B90F58FB-7EF7-4B54-BFE4-3F1B00F4517E}" type="presParOf" srcId="{A1AC18BD-1526-4054-A0B4-252D250B3439}" destId="{27B8C6F3-9B36-4198-8171-0D14AF107D98}" srcOrd="0" destOrd="0" presId="urn:microsoft.com/office/officeart/2005/8/layout/process2"/>
    <dgm:cxn modelId="{4B91EB1C-AAC4-47CB-BFF5-291E45DFA90A}" type="presParOf" srcId="{D25355CF-191C-4880-8A48-31C805F0BC5B}" destId="{701E9864-2F51-4079-97F2-47F2301C2C31}" srcOrd="2" destOrd="0" presId="urn:microsoft.com/office/officeart/2005/8/layout/process2"/>
    <dgm:cxn modelId="{EDF7EFE5-22DD-4EF1-B07A-93B340657D98}" type="presParOf" srcId="{D25355CF-191C-4880-8A48-31C805F0BC5B}" destId="{E4A963AB-4272-43B8-8509-5FE240686220}" srcOrd="3" destOrd="0" presId="urn:microsoft.com/office/officeart/2005/8/layout/process2"/>
    <dgm:cxn modelId="{A8B4BE9A-68D0-4716-A320-4B0357330F0E}" type="presParOf" srcId="{E4A963AB-4272-43B8-8509-5FE240686220}" destId="{D875AC01-F552-4B45-81B0-413FFD2C1F69}" srcOrd="0" destOrd="0" presId="urn:microsoft.com/office/officeart/2005/8/layout/process2"/>
    <dgm:cxn modelId="{A08E45D3-F262-4117-AA31-6E039232F410}" type="presParOf" srcId="{D25355CF-191C-4880-8A48-31C805F0BC5B}" destId="{2F54FCB5-1370-4897-9E54-7793D9207D57}" srcOrd="4" destOrd="0" presId="urn:microsoft.com/office/officeart/2005/8/layout/process2"/>
    <dgm:cxn modelId="{F955BC49-A78C-4C27-AB29-1D528496983E}" type="presParOf" srcId="{D25355CF-191C-4880-8A48-31C805F0BC5B}" destId="{28E368B0-0D4A-4D05-9F80-334982123CC4}" srcOrd="5" destOrd="0" presId="urn:microsoft.com/office/officeart/2005/8/layout/process2"/>
    <dgm:cxn modelId="{80DA439E-055E-42B4-A291-7E097B8060FB}" type="presParOf" srcId="{28E368B0-0D4A-4D05-9F80-334982123CC4}" destId="{2783C5EA-45AB-4BF3-BA85-144584E2CFC2}" srcOrd="0" destOrd="0" presId="urn:microsoft.com/office/officeart/2005/8/layout/process2"/>
    <dgm:cxn modelId="{53994586-E2A9-470A-A1E3-97F80DC4C008}" type="presParOf" srcId="{D25355CF-191C-4880-8A48-31C805F0BC5B}" destId="{F7EFE196-C5BF-43BF-BC5B-ECFDA91E9C9E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3847D19-E511-4424-A694-87D21BD010E0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29141BFC-372F-48D8-98C3-AACF69388951}">
      <dgm:prSet phldrT="[Metin]" custT="1"/>
      <dgm:spPr/>
      <dgm:t>
        <a:bodyPr/>
        <a:lstStyle/>
        <a:p>
          <a:pPr algn="l"/>
          <a:r>
            <a:rPr lang="tr-TR" sz="2800" b="1" dirty="0" smtClean="0"/>
            <a:t> 5. Aşama: Bilgi türlerini ve kaynaklarını tespit etme</a:t>
          </a:r>
          <a:endParaRPr lang="tr-TR" sz="2800" b="1" dirty="0"/>
        </a:p>
      </dgm:t>
    </dgm:pt>
    <dgm:pt modelId="{D07AA586-CF23-43BB-96E4-E4E195D02D57}" type="parTrans" cxnId="{05AB3FA3-658E-4444-8B8B-763FEDF7557D}">
      <dgm:prSet/>
      <dgm:spPr/>
      <dgm:t>
        <a:bodyPr/>
        <a:lstStyle/>
        <a:p>
          <a:endParaRPr lang="tr-TR"/>
        </a:p>
      </dgm:t>
    </dgm:pt>
    <dgm:pt modelId="{EC42B546-D3D8-4788-8979-FE60B350BC38}" type="sibTrans" cxnId="{05AB3FA3-658E-4444-8B8B-763FEDF7557D}">
      <dgm:prSet/>
      <dgm:spPr/>
      <dgm:t>
        <a:bodyPr/>
        <a:lstStyle/>
        <a:p>
          <a:endParaRPr lang="tr-TR"/>
        </a:p>
      </dgm:t>
    </dgm:pt>
    <dgm:pt modelId="{556DBD39-4CB4-4409-87C5-113EA6751C69}">
      <dgm:prSet phldrT="[Metin]" custT="1"/>
      <dgm:spPr/>
      <dgm:t>
        <a:bodyPr/>
        <a:lstStyle/>
        <a:p>
          <a:pPr algn="l"/>
          <a:r>
            <a:rPr lang="tr-TR" sz="2800" b="1" dirty="0" smtClean="0"/>
            <a:t> 6. Aşama: Veriye ulaşma yöntemlerini belirleme</a:t>
          </a:r>
          <a:endParaRPr lang="tr-TR" sz="2800" b="1" dirty="0"/>
        </a:p>
      </dgm:t>
    </dgm:pt>
    <dgm:pt modelId="{A1B6B248-7C74-4437-95CE-153B78FE4654}" type="parTrans" cxnId="{363628CE-EC7F-41BE-8926-4BAF8944ACD8}">
      <dgm:prSet/>
      <dgm:spPr/>
      <dgm:t>
        <a:bodyPr/>
        <a:lstStyle/>
        <a:p>
          <a:endParaRPr lang="tr-TR"/>
        </a:p>
      </dgm:t>
    </dgm:pt>
    <dgm:pt modelId="{E0EDDFE5-FD1E-44E4-927B-859BD77B3F55}" type="sibTrans" cxnId="{363628CE-EC7F-41BE-8926-4BAF8944ACD8}">
      <dgm:prSet/>
      <dgm:spPr/>
      <dgm:t>
        <a:bodyPr/>
        <a:lstStyle/>
        <a:p>
          <a:endParaRPr lang="tr-TR"/>
        </a:p>
      </dgm:t>
    </dgm:pt>
    <dgm:pt modelId="{5B42CAED-D628-474F-A87C-0E42EE252FE6}">
      <dgm:prSet phldrT="[Metin]" custT="1"/>
      <dgm:spPr/>
      <dgm:t>
        <a:bodyPr/>
        <a:lstStyle/>
        <a:p>
          <a:pPr algn="l"/>
          <a:r>
            <a:rPr lang="tr-TR" sz="2800" b="1" dirty="0" smtClean="0"/>
            <a:t> 7. Aşama: Veri toplama formlarını tasarlama</a:t>
          </a:r>
          <a:endParaRPr lang="tr-TR" sz="2800" b="1" dirty="0"/>
        </a:p>
      </dgm:t>
    </dgm:pt>
    <dgm:pt modelId="{600A6CB2-FE26-4C0B-8447-D65BC987275E}" type="parTrans" cxnId="{FC73C61D-3211-46E7-A5EE-EBC9E63D5271}">
      <dgm:prSet/>
      <dgm:spPr/>
      <dgm:t>
        <a:bodyPr/>
        <a:lstStyle/>
        <a:p>
          <a:endParaRPr lang="tr-TR"/>
        </a:p>
      </dgm:t>
    </dgm:pt>
    <dgm:pt modelId="{8D8CB953-12C5-45D2-A065-CE4C35191994}" type="sibTrans" cxnId="{FC73C61D-3211-46E7-A5EE-EBC9E63D5271}">
      <dgm:prSet/>
      <dgm:spPr/>
      <dgm:t>
        <a:bodyPr/>
        <a:lstStyle/>
        <a:p>
          <a:endParaRPr lang="tr-TR"/>
        </a:p>
      </dgm:t>
    </dgm:pt>
    <dgm:pt modelId="{6B3DA0F8-9FD7-4E07-A1D7-FDED5D52D931}">
      <dgm:prSet phldrT="[Metin]" custT="1"/>
      <dgm:spPr/>
      <dgm:t>
        <a:bodyPr/>
        <a:lstStyle/>
        <a:p>
          <a:pPr algn="l"/>
          <a:r>
            <a:rPr lang="tr-TR" sz="2800" b="1" dirty="0" smtClean="0"/>
            <a:t> 8. Aşama: Örnekleme planı ve hacmini belirleme</a:t>
          </a:r>
          <a:endParaRPr lang="tr-TR" sz="2800" b="1" dirty="0"/>
        </a:p>
      </dgm:t>
    </dgm:pt>
    <dgm:pt modelId="{408989FA-A5F2-412C-B166-BC63517108BF}" type="parTrans" cxnId="{1471CE37-6B22-4669-B923-4821CAD325EB}">
      <dgm:prSet/>
      <dgm:spPr/>
      <dgm:t>
        <a:bodyPr/>
        <a:lstStyle/>
        <a:p>
          <a:endParaRPr lang="tr-TR"/>
        </a:p>
      </dgm:t>
    </dgm:pt>
    <dgm:pt modelId="{2EAD49CD-84B3-48FC-9F4F-9F40D932E231}" type="sibTrans" cxnId="{1471CE37-6B22-4669-B923-4821CAD325EB}">
      <dgm:prSet/>
      <dgm:spPr/>
      <dgm:t>
        <a:bodyPr/>
        <a:lstStyle/>
        <a:p>
          <a:endParaRPr lang="tr-TR"/>
        </a:p>
      </dgm:t>
    </dgm:pt>
    <dgm:pt modelId="{FA2F2043-633B-410C-9406-63692E021453}" type="pres">
      <dgm:prSet presAssocID="{03847D19-E511-4424-A694-87D21BD010E0}" presName="linearFlow" presStyleCnt="0">
        <dgm:presLayoutVars>
          <dgm:resizeHandles val="exact"/>
        </dgm:presLayoutVars>
      </dgm:prSet>
      <dgm:spPr/>
    </dgm:pt>
    <dgm:pt modelId="{0127EBF7-ABB9-4CE1-BDD1-6C3DFF8C6A9F}" type="pres">
      <dgm:prSet presAssocID="{29141BFC-372F-48D8-98C3-AACF69388951}" presName="node" presStyleLbl="node1" presStyleIdx="0" presStyleCnt="4" custScaleX="475773" custScaleY="10336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DADA120-DC5A-4721-9440-930E5CEAE891}" type="pres">
      <dgm:prSet presAssocID="{EC42B546-D3D8-4788-8979-FE60B350BC38}" presName="sibTrans" presStyleLbl="sibTrans2D1" presStyleIdx="0" presStyleCnt="3"/>
      <dgm:spPr/>
      <dgm:t>
        <a:bodyPr/>
        <a:lstStyle/>
        <a:p>
          <a:endParaRPr lang="tr-TR"/>
        </a:p>
      </dgm:t>
    </dgm:pt>
    <dgm:pt modelId="{BC092B69-C095-4907-861F-6E0575BFBA8A}" type="pres">
      <dgm:prSet presAssocID="{EC42B546-D3D8-4788-8979-FE60B350BC38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96756957-46D9-4BEE-92C3-0F893F0F3997}" type="pres">
      <dgm:prSet presAssocID="{556DBD39-4CB4-4409-87C5-113EA6751C69}" presName="node" presStyleLbl="node1" presStyleIdx="1" presStyleCnt="4" custScaleX="475773" custScaleY="10336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085F692D-E2B7-4B84-89C0-167F6104D0B9}" type="pres">
      <dgm:prSet presAssocID="{E0EDDFE5-FD1E-44E4-927B-859BD77B3F55}" presName="sibTrans" presStyleLbl="sibTrans2D1" presStyleIdx="1" presStyleCnt="3"/>
      <dgm:spPr/>
      <dgm:t>
        <a:bodyPr/>
        <a:lstStyle/>
        <a:p>
          <a:endParaRPr lang="tr-TR"/>
        </a:p>
      </dgm:t>
    </dgm:pt>
    <dgm:pt modelId="{C9F4A950-83B1-4E2A-884A-D8FCB05390DE}" type="pres">
      <dgm:prSet presAssocID="{E0EDDFE5-FD1E-44E4-927B-859BD77B3F55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6B98222D-2662-4764-AB45-0D17524D1982}" type="pres">
      <dgm:prSet presAssocID="{5B42CAED-D628-474F-A87C-0E42EE252FE6}" presName="node" presStyleLbl="node1" presStyleIdx="2" presStyleCnt="4" custScaleX="475773" custScaleY="10336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11FF3AA-D308-4E55-9349-21AEA511B899}" type="pres">
      <dgm:prSet presAssocID="{8D8CB953-12C5-45D2-A065-CE4C35191994}" presName="sibTrans" presStyleLbl="sibTrans2D1" presStyleIdx="2" presStyleCnt="3"/>
      <dgm:spPr/>
      <dgm:t>
        <a:bodyPr/>
        <a:lstStyle/>
        <a:p>
          <a:endParaRPr lang="tr-TR"/>
        </a:p>
      </dgm:t>
    </dgm:pt>
    <dgm:pt modelId="{4EC3DE33-E3BC-47B7-B84B-A687791CE250}" type="pres">
      <dgm:prSet presAssocID="{8D8CB953-12C5-45D2-A065-CE4C35191994}" presName="connectorText" presStyleLbl="sibTrans2D1" presStyleIdx="2" presStyleCnt="3"/>
      <dgm:spPr/>
      <dgm:t>
        <a:bodyPr/>
        <a:lstStyle/>
        <a:p>
          <a:endParaRPr lang="tr-TR"/>
        </a:p>
      </dgm:t>
    </dgm:pt>
    <dgm:pt modelId="{B2DFF1A2-0E37-4D58-A69C-465AF341E64A}" type="pres">
      <dgm:prSet presAssocID="{6B3DA0F8-9FD7-4E07-A1D7-FDED5D52D931}" presName="node" presStyleLbl="node1" presStyleIdx="3" presStyleCnt="4" custScaleX="475773" custScaleY="102658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A2CF4E6F-63FE-4D48-A72F-8182F3FDFEE2}" type="presOf" srcId="{5B42CAED-D628-474F-A87C-0E42EE252FE6}" destId="{6B98222D-2662-4764-AB45-0D17524D1982}" srcOrd="0" destOrd="0" presId="urn:microsoft.com/office/officeart/2005/8/layout/process2"/>
    <dgm:cxn modelId="{31DF9848-54EF-4E22-AB3B-1ECEC6A3DE00}" type="presOf" srcId="{E0EDDFE5-FD1E-44E4-927B-859BD77B3F55}" destId="{085F692D-E2B7-4B84-89C0-167F6104D0B9}" srcOrd="0" destOrd="0" presId="urn:microsoft.com/office/officeart/2005/8/layout/process2"/>
    <dgm:cxn modelId="{0F0796E6-C1A2-40D2-84BC-41BA212ED3BD}" type="presOf" srcId="{03847D19-E511-4424-A694-87D21BD010E0}" destId="{FA2F2043-633B-410C-9406-63692E021453}" srcOrd="0" destOrd="0" presId="urn:microsoft.com/office/officeart/2005/8/layout/process2"/>
    <dgm:cxn modelId="{FC73C61D-3211-46E7-A5EE-EBC9E63D5271}" srcId="{03847D19-E511-4424-A694-87D21BD010E0}" destId="{5B42CAED-D628-474F-A87C-0E42EE252FE6}" srcOrd="2" destOrd="0" parTransId="{600A6CB2-FE26-4C0B-8447-D65BC987275E}" sibTransId="{8D8CB953-12C5-45D2-A065-CE4C35191994}"/>
    <dgm:cxn modelId="{C7D4A2B3-FC10-4C5C-846C-B56F35672FBE}" type="presOf" srcId="{8D8CB953-12C5-45D2-A065-CE4C35191994}" destId="{F11FF3AA-D308-4E55-9349-21AEA511B899}" srcOrd="0" destOrd="0" presId="urn:microsoft.com/office/officeart/2005/8/layout/process2"/>
    <dgm:cxn modelId="{76D8C641-9076-4156-9989-4EF8289A3E76}" type="presOf" srcId="{8D8CB953-12C5-45D2-A065-CE4C35191994}" destId="{4EC3DE33-E3BC-47B7-B84B-A687791CE250}" srcOrd="1" destOrd="0" presId="urn:microsoft.com/office/officeart/2005/8/layout/process2"/>
    <dgm:cxn modelId="{1471CE37-6B22-4669-B923-4821CAD325EB}" srcId="{03847D19-E511-4424-A694-87D21BD010E0}" destId="{6B3DA0F8-9FD7-4E07-A1D7-FDED5D52D931}" srcOrd="3" destOrd="0" parTransId="{408989FA-A5F2-412C-B166-BC63517108BF}" sibTransId="{2EAD49CD-84B3-48FC-9F4F-9F40D932E231}"/>
    <dgm:cxn modelId="{3D81FFA1-8BD2-4703-B3FB-A2D9CDBF528B}" type="presOf" srcId="{EC42B546-D3D8-4788-8979-FE60B350BC38}" destId="{BC092B69-C095-4907-861F-6E0575BFBA8A}" srcOrd="1" destOrd="0" presId="urn:microsoft.com/office/officeart/2005/8/layout/process2"/>
    <dgm:cxn modelId="{1D5752CD-1BAE-43CC-B693-917F1EAC31C7}" type="presOf" srcId="{E0EDDFE5-FD1E-44E4-927B-859BD77B3F55}" destId="{C9F4A950-83B1-4E2A-884A-D8FCB05390DE}" srcOrd="1" destOrd="0" presId="urn:microsoft.com/office/officeart/2005/8/layout/process2"/>
    <dgm:cxn modelId="{CF15F675-A583-45C3-8934-A618D8F5B8D6}" type="presOf" srcId="{556DBD39-4CB4-4409-87C5-113EA6751C69}" destId="{96756957-46D9-4BEE-92C3-0F893F0F3997}" srcOrd="0" destOrd="0" presId="urn:microsoft.com/office/officeart/2005/8/layout/process2"/>
    <dgm:cxn modelId="{805456A2-3E04-4B50-94AD-912F2E4A0A47}" type="presOf" srcId="{EC42B546-D3D8-4788-8979-FE60B350BC38}" destId="{0DADA120-DC5A-4721-9440-930E5CEAE891}" srcOrd="0" destOrd="0" presId="urn:microsoft.com/office/officeart/2005/8/layout/process2"/>
    <dgm:cxn modelId="{42C7658B-4F65-4D24-AF9D-78C21B67D86F}" type="presOf" srcId="{6B3DA0F8-9FD7-4E07-A1D7-FDED5D52D931}" destId="{B2DFF1A2-0E37-4D58-A69C-465AF341E64A}" srcOrd="0" destOrd="0" presId="urn:microsoft.com/office/officeart/2005/8/layout/process2"/>
    <dgm:cxn modelId="{05AB3FA3-658E-4444-8B8B-763FEDF7557D}" srcId="{03847D19-E511-4424-A694-87D21BD010E0}" destId="{29141BFC-372F-48D8-98C3-AACF69388951}" srcOrd="0" destOrd="0" parTransId="{D07AA586-CF23-43BB-96E4-E4E195D02D57}" sibTransId="{EC42B546-D3D8-4788-8979-FE60B350BC38}"/>
    <dgm:cxn modelId="{363628CE-EC7F-41BE-8926-4BAF8944ACD8}" srcId="{03847D19-E511-4424-A694-87D21BD010E0}" destId="{556DBD39-4CB4-4409-87C5-113EA6751C69}" srcOrd="1" destOrd="0" parTransId="{A1B6B248-7C74-4437-95CE-153B78FE4654}" sibTransId="{E0EDDFE5-FD1E-44E4-927B-859BD77B3F55}"/>
    <dgm:cxn modelId="{F0C384F2-8E70-49DF-8C79-C35291AB95DE}" type="presOf" srcId="{29141BFC-372F-48D8-98C3-AACF69388951}" destId="{0127EBF7-ABB9-4CE1-BDD1-6C3DFF8C6A9F}" srcOrd="0" destOrd="0" presId="urn:microsoft.com/office/officeart/2005/8/layout/process2"/>
    <dgm:cxn modelId="{94AE0B35-AE77-4FD7-93DB-F4B96ED87A71}" type="presParOf" srcId="{FA2F2043-633B-410C-9406-63692E021453}" destId="{0127EBF7-ABB9-4CE1-BDD1-6C3DFF8C6A9F}" srcOrd="0" destOrd="0" presId="urn:microsoft.com/office/officeart/2005/8/layout/process2"/>
    <dgm:cxn modelId="{F471B5D2-D275-4E93-B1A8-3FBEB9E1F004}" type="presParOf" srcId="{FA2F2043-633B-410C-9406-63692E021453}" destId="{0DADA120-DC5A-4721-9440-930E5CEAE891}" srcOrd="1" destOrd="0" presId="urn:microsoft.com/office/officeart/2005/8/layout/process2"/>
    <dgm:cxn modelId="{28C31736-CC64-4BDB-8274-A701D2059768}" type="presParOf" srcId="{0DADA120-DC5A-4721-9440-930E5CEAE891}" destId="{BC092B69-C095-4907-861F-6E0575BFBA8A}" srcOrd="0" destOrd="0" presId="urn:microsoft.com/office/officeart/2005/8/layout/process2"/>
    <dgm:cxn modelId="{F079B8E5-DFD4-46F8-9AF4-DDEA51F936D1}" type="presParOf" srcId="{FA2F2043-633B-410C-9406-63692E021453}" destId="{96756957-46D9-4BEE-92C3-0F893F0F3997}" srcOrd="2" destOrd="0" presId="urn:microsoft.com/office/officeart/2005/8/layout/process2"/>
    <dgm:cxn modelId="{78744DCB-0D4C-4294-98F0-732947077F79}" type="presParOf" srcId="{FA2F2043-633B-410C-9406-63692E021453}" destId="{085F692D-E2B7-4B84-89C0-167F6104D0B9}" srcOrd="3" destOrd="0" presId="urn:microsoft.com/office/officeart/2005/8/layout/process2"/>
    <dgm:cxn modelId="{217B704D-406E-423B-989E-F19D98FA4665}" type="presParOf" srcId="{085F692D-E2B7-4B84-89C0-167F6104D0B9}" destId="{C9F4A950-83B1-4E2A-884A-D8FCB05390DE}" srcOrd="0" destOrd="0" presId="urn:microsoft.com/office/officeart/2005/8/layout/process2"/>
    <dgm:cxn modelId="{E5847AE9-3956-4AF1-A13F-F6A6429401C9}" type="presParOf" srcId="{FA2F2043-633B-410C-9406-63692E021453}" destId="{6B98222D-2662-4764-AB45-0D17524D1982}" srcOrd="4" destOrd="0" presId="urn:microsoft.com/office/officeart/2005/8/layout/process2"/>
    <dgm:cxn modelId="{011E4083-7889-4EE2-BD22-50DC7CC847A7}" type="presParOf" srcId="{FA2F2043-633B-410C-9406-63692E021453}" destId="{F11FF3AA-D308-4E55-9349-21AEA511B899}" srcOrd="5" destOrd="0" presId="urn:microsoft.com/office/officeart/2005/8/layout/process2"/>
    <dgm:cxn modelId="{8ED01074-7B83-4DBA-9CCE-31524D19F319}" type="presParOf" srcId="{F11FF3AA-D308-4E55-9349-21AEA511B899}" destId="{4EC3DE33-E3BC-47B7-B84B-A687791CE250}" srcOrd="0" destOrd="0" presId="urn:microsoft.com/office/officeart/2005/8/layout/process2"/>
    <dgm:cxn modelId="{AA76FCDE-A577-4D3B-825B-515608E07614}" type="presParOf" srcId="{FA2F2043-633B-410C-9406-63692E021453}" destId="{B2DFF1A2-0E37-4D58-A69C-465AF341E64A}" srcOrd="6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D30BB9-5DDB-4249-BDF1-0DB251A589E3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DBC19483-8FE8-46DA-B028-C648789A1BC3}">
      <dgm:prSet phldrT="[Metin]" custT="1"/>
      <dgm:spPr/>
      <dgm:t>
        <a:bodyPr/>
        <a:lstStyle/>
        <a:p>
          <a:pPr algn="l"/>
          <a:r>
            <a:rPr lang="tr-TR" sz="2800" b="1" dirty="0" smtClean="0"/>
            <a:t> 9. Aşama: Veri toplama</a:t>
          </a:r>
          <a:endParaRPr lang="tr-TR" sz="2800" b="1" dirty="0"/>
        </a:p>
      </dgm:t>
    </dgm:pt>
    <dgm:pt modelId="{B3C34D8E-1CFB-42BB-BDE3-7868A6D6A3CC}" type="parTrans" cxnId="{CC3AC593-1FBE-4CDE-A519-9B1E50BDF3F0}">
      <dgm:prSet/>
      <dgm:spPr/>
      <dgm:t>
        <a:bodyPr/>
        <a:lstStyle/>
        <a:p>
          <a:endParaRPr lang="tr-TR"/>
        </a:p>
      </dgm:t>
    </dgm:pt>
    <dgm:pt modelId="{53B4F30E-2AAF-4F39-B018-5F96C73F3813}" type="sibTrans" cxnId="{CC3AC593-1FBE-4CDE-A519-9B1E50BDF3F0}">
      <dgm:prSet/>
      <dgm:spPr/>
      <dgm:t>
        <a:bodyPr/>
        <a:lstStyle/>
        <a:p>
          <a:endParaRPr lang="tr-TR"/>
        </a:p>
      </dgm:t>
    </dgm:pt>
    <dgm:pt modelId="{E0692B26-CE20-441F-84DA-8F54E2DFA126}">
      <dgm:prSet phldrT="[Metin]" custT="1"/>
      <dgm:spPr/>
      <dgm:t>
        <a:bodyPr/>
        <a:lstStyle/>
        <a:p>
          <a:pPr algn="l"/>
          <a:r>
            <a:rPr lang="tr-TR" sz="2800" b="1" dirty="0" smtClean="0"/>
            <a:t> 10. Aşama: Veri analizi</a:t>
          </a:r>
          <a:endParaRPr lang="tr-TR" sz="2800" b="1" dirty="0"/>
        </a:p>
      </dgm:t>
    </dgm:pt>
    <dgm:pt modelId="{67C11983-A0DD-467A-B704-EEF843B5BD3B}" type="parTrans" cxnId="{07958299-44C6-4117-A521-596CBF9F14C7}">
      <dgm:prSet/>
      <dgm:spPr/>
      <dgm:t>
        <a:bodyPr/>
        <a:lstStyle/>
        <a:p>
          <a:endParaRPr lang="tr-TR"/>
        </a:p>
      </dgm:t>
    </dgm:pt>
    <dgm:pt modelId="{F4E2D425-8B87-42C4-93EA-E15A2D98DCB6}" type="sibTrans" cxnId="{07958299-44C6-4117-A521-596CBF9F14C7}">
      <dgm:prSet/>
      <dgm:spPr/>
      <dgm:t>
        <a:bodyPr/>
        <a:lstStyle/>
        <a:p>
          <a:endParaRPr lang="tr-TR"/>
        </a:p>
      </dgm:t>
    </dgm:pt>
    <dgm:pt modelId="{F0CF0008-FFF7-4BBF-86F4-6C702DD380A6}">
      <dgm:prSet phldrT="[Metin]" custT="1"/>
      <dgm:spPr/>
      <dgm:t>
        <a:bodyPr/>
        <a:lstStyle/>
        <a:p>
          <a:pPr algn="l"/>
          <a:r>
            <a:rPr lang="tr-TR" sz="2800" b="1" dirty="0" smtClean="0"/>
            <a:t> 11. Aşama: Araştırma sonuç raporunu hazırlama ve sunma</a:t>
          </a:r>
          <a:endParaRPr lang="tr-TR" sz="2800" b="1" dirty="0"/>
        </a:p>
      </dgm:t>
    </dgm:pt>
    <dgm:pt modelId="{B5BCC4DD-30EB-4D3E-9046-06BF9FA22509}" type="parTrans" cxnId="{17CD9C75-E40C-471B-AD4C-6CC2A551914B}">
      <dgm:prSet/>
      <dgm:spPr/>
      <dgm:t>
        <a:bodyPr/>
        <a:lstStyle/>
        <a:p>
          <a:endParaRPr lang="tr-TR"/>
        </a:p>
      </dgm:t>
    </dgm:pt>
    <dgm:pt modelId="{21E311BA-8496-4FD8-BABD-83586EBECBDC}" type="sibTrans" cxnId="{17CD9C75-E40C-471B-AD4C-6CC2A551914B}">
      <dgm:prSet/>
      <dgm:spPr/>
      <dgm:t>
        <a:bodyPr/>
        <a:lstStyle/>
        <a:p>
          <a:endParaRPr lang="tr-TR"/>
        </a:p>
      </dgm:t>
    </dgm:pt>
    <dgm:pt modelId="{F36B59D2-10D5-46B3-8FF5-547F5E91ECF3}" type="pres">
      <dgm:prSet presAssocID="{2ED30BB9-5DDB-4249-BDF1-0DB251A589E3}" presName="linearFlow" presStyleCnt="0">
        <dgm:presLayoutVars>
          <dgm:resizeHandles val="exact"/>
        </dgm:presLayoutVars>
      </dgm:prSet>
      <dgm:spPr/>
    </dgm:pt>
    <dgm:pt modelId="{2E9B84E9-7364-401E-B2D0-73BE9DA6CB7D}" type="pres">
      <dgm:prSet presAssocID="{DBC19483-8FE8-46DA-B028-C648789A1BC3}" presName="node" presStyleLbl="node1" presStyleIdx="0" presStyleCnt="3" custScaleX="409722" custScaleY="630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7546EA-4C97-4E35-9147-FC57BB1E75BE}" type="pres">
      <dgm:prSet presAssocID="{53B4F30E-2AAF-4F39-B018-5F96C73F3813}" presName="sibTrans" presStyleLbl="sibTrans2D1" presStyleIdx="0" presStyleCnt="2"/>
      <dgm:spPr/>
      <dgm:t>
        <a:bodyPr/>
        <a:lstStyle/>
        <a:p>
          <a:endParaRPr lang="tr-TR"/>
        </a:p>
      </dgm:t>
    </dgm:pt>
    <dgm:pt modelId="{C347C900-9FE8-4794-8BEC-DB7C43D2CA28}" type="pres">
      <dgm:prSet presAssocID="{53B4F30E-2AAF-4F39-B018-5F96C73F3813}" presName="connectorText" presStyleLbl="sibTrans2D1" presStyleIdx="0" presStyleCnt="2"/>
      <dgm:spPr/>
      <dgm:t>
        <a:bodyPr/>
        <a:lstStyle/>
        <a:p>
          <a:endParaRPr lang="tr-TR"/>
        </a:p>
      </dgm:t>
    </dgm:pt>
    <dgm:pt modelId="{2D0197EC-67C3-4404-AE6C-1E0457C2A527}" type="pres">
      <dgm:prSet presAssocID="{E0692B26-CE20-441F-84DA-8F54E2DFA126}" presName="node" presStyleLbl="node1" presStyleIdx="1" presStyleCnt="3" custScaleX="409722" custScaleY="630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E1FCAB5-69D0-464C-AAA8-4A69037B4CAF}" type="pres">
      <dgm:prSet presAssocID="{F4E2D425-8B87-42C4-93EA-E15A2D98DCB6}" presName="sibTrans" presStyleLbl="sibTrans2D1" presStyleIdx="1" presStyleCnt="2"/>
      <dgm:spPr/>
      <dgm:t>
        <a:bodyPr/>
        <a:lstStyle/>
        <a:p>
          <a:endParaRPr lang="tr-TR"/>
        </a:p>
      </dgm:t>
    </dgm:pt>
    <dgm:pt modelId="{E4501577-BCCD-40FD-BD07-1FF9C58BF927}" type="pres">
      <dgm:prSet presAssocID="{F4E2D425-8B87-42C4-93EA-E15A2D98DCB6}" presName="connectorText" presStyleLbl="sibTrans2D1" presStyleIdx="1" presStyleCnt="2"/>
      <dgm:spPr/>
      <dgm:t>
        <a:bodyPr/>
        <a:lstStyle/>
        <a:p>
          <a:endParaRPr lang="tr-TR"/>
        </a:p>
      </dgm:t>
    </dgm:pt>
    <dgm:pt modelId="{EF847E63-7015-42B9-BDEE-E2B5FDC81194}" type="pres">
      <dgm:prSet presAssocID="{F0CF0008-FFF7-4BBF-86F4-6C702DD380A6}" presName="node" presStyleLbl="node1" presStyleIdx="2" presStyleCnt="3" custScaleX="409722" custScaleY="6304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01A7D490-F273-4C44-958E-09F5A2D8128B}" type="presOf" srcId="{F0CF0008-FFF7-4BBF-86F4-6C702DD380A6}" destId="{EF847E63-7015-42B9-BDEE-E2B5FDC81194}" srcOrd="0" destOrd="0" presId="urn:microsoft.com/office/officeart/2005/8/layout/process2"/>
    <dgm:cxn modelId="{07958299-44C6-4117-A521-596CBF9F14C7}" srcId="{2ED30BB9-5DDB-4249-BDF1-0DB251A589E3}" destId="{E0692B26-CE20-441F-84DA-8F54E2DFA126}" srcOrd="1" destOrd="0" parTransId="{67C11983-A0DD-467A-B704-EEF843B5BD3B}" sibTransId="{F4E2D425-8B87-42C4-93EA-E15A2D98DCB6}"/>
    <dgm:cxn modelId="{CBB70526-0CDA-43F8-93A8-834746552505}" type="presOf" srcId="{2ED30BB9-5DDB-4249-BDF1-0DB251A589E3}" destId="{F36B59D2-10D5-46B3-8FF5-547F5E91ECF3}" srcOrd="0" destOrd="0" presId="urn:microsoft.com/office/officeart/2005/8/layout/process2"/>
    <dgm:cxn modelId="{1A3B3197-B993-43C2-86F9-4F072F107D91}" type="presOf" srcId="{DBC19483-8FE8-46DA-B028-C648789A1BC3}" destId="{2E9B84E9-7364-401E-B2D0-73BE9DA6CB7D}" srcOrd="0" destOrd="0" presId="urn:microsoft.com/office/officeart/2005/8/layout/process2"/>
    <dgm:cxn modelId="{6299EB2E-ECC9-44E9-801C-42C41E902D66}" type="presOf" srcId="{F4E2D425-8B87-42C4-93EA-E15A2D98DCB6}" destId="{FE1FCAB5-69D0-464C-AAA8-4A69037B4CAF}" srcOrd="0" destOrd="0" presId="urn:microsoft.com/office/officeart/2005/8/layout/process2"/>
    <dgm:cxn modelId="{6E3E7581-86EB-4EB1-90EB-1CCA1C0E25D7}" type="presOf" srcId="{F4E2D425-8B87-42C4-93EA-E15A2D98DCB6}" destId="{E4501577-BCCD-40FD-BD07-1FF9C58BF927}" srcOrd="1" destOrd="0" presId="urn:microsoft.com/office/officeart/2005/8/layout/process2"/>
    <dgm:cxn modelId="{A10C64F9-0CF2-43F1-82D8-C82BC4E41AD4}" type="presOf" srcId="{53B4F30E-2AAF-4F39-B018-5F96C73F3813}" destId="{AD7546EA-4C97-4E35-9147-FC57BB1E75BE}" srcOrd="0" destOrd="0" presId="urn:microsoft.com/office/officeart/2005/8/layout/process2"/>
    <dgm:cxn modelId="{17CD9C75-E40C-471B-AD4C-6CC2A551914B}" srcId="{2ED30BB9-5DDB-4249-BDF1-0DB251A589E3}" destId="{F0CF0008-FFF7-4BBF-86F4-6C702DD380A6}" srcOrd="2" destOrd="0" parTransId="{B5BCC4DD-30EB-4D3E-9046-06BF9FA22509}" sibTransId="{21E311BA-8496-4FD8-BABD-83586EBECBDC}"/>
    <dgm:cxn modelId="{CC3AC593-1FBE-4CDE-A519-9B1E50BDF3F0}" srcId="{2ED30BB9-5DDB-4249-BDF1-0DB251A589E3}" destId="{DBC19483-8FE8-46DA-B028-C648789A1BC3}" srcOrd="0" destOrd="0" parTransId="{B3C34D8E-1CFB-42BB-BDE3-7868A6D6A3CC}" sibTransId="{53B4F30E-2AAF-4F39-B018-5F96C73F3813}"/>
    <dgm:cxn modelId="{27EE5CA5-046D-4774-8DA4-B9F158B7FE42}" type="presOf" srcId="{53B4F30E-2AAF-4F39-B018-5F96C73F3813}" destId="{C347C900-9FE8-4794-8BEC-DB7C43D2CA28}" srcOrd="1" destOrd="0" presId="urn:microsoft.com/office/officeart/2005/8/layout/process2"/>
    <dgm:cxn modelId="{F7AE17DA-A5DD-40C3-9BD0-8E22EEFDE91E}" type="presOf" srcId="{E0692B26-CE20-441F-84DA-8F54E2DFA126}" destId="{2D0197EC-67C3-4404-AE6C-1E0457C2A527}" srcOrd="0" destOrd="0" presId="urn:microsoft.com/office/officeart/2005/8/layout/process2"/>
    <dgm:cxn modelId="{1FDA0A2C-2288-4481-BC4B-6FEAABFB75ED}" type="presParOf" srcId="{F36B59D2-10D5-46B3-8FF5-547F5E91ECF3}" destId="{2E9B84E9-7364-401E-B2D0-73BE9DA6CB7D}" srcOrd="0" destOrd="0" presId="urn:microsoft.com/office/officeart/2005/8/layout/process2"/>
    <dgm:cxn modelId="{2291D27F-824A-4175-ACFB-7724A198A493}" type="presParOf" srcId="{F36B59D2-10D5-46B3-8FF5-547F5E91ECF3}" destId="{AD7546EA-4C97-4E35-9147-FC57BB1E75BE}" srcOrd="1" destOrd="0" presId="urn:microsoft.com/office/officeart/2005/8/layout/process2"/>
    <dgm:cxn modelId="{DB7EADFB-409A-4D3A-B726-F02AFE0A883B}" type="presParOf" srcId="{AD7546EA-4C97-4E35-9147-FC57BB1E75BE}" destId="{C347C900-9FE8-4794-8BEC-DB7C43D2CA28}" srcOrd="0" destOrd="0" presId="urn:microsoft.com/office/officeart/2005/8/layout/process2"/>
    <dgm:cxn modelId="{51A02399-6D6F-402A-9D8F-244F6FA9F9EF}" type="presParOf" srcId="{F36B59D2-10D5-46B3-8FF5-547F5E91ECF3}" destId="{2D0197EC-67C3-4404-AE6C-1E0457C2A527}" srcOrd="2" destOrd="0" presId="urn:microsoft.com/office/officeart/2005/8/layout/process2"/>
    <dgm:cxn modelId="{97409850-C06F-44C4-BC75-6D66FE701E30}" type="presParOf" srcId="{F36B59D2-10D5-46B3-8FF5-547F5E91ECF3}" destId="{FE1FCAB5-69D0-464C-AAA8-4A69037B4CAF}" srcOrd="3" destOrd="0" presId="urn:microsoft.com/office/officeart/2005/8/layout/process2"/>
    <dgm:cxn modelId="{C088B24A-36DA-4B87-9B41-A1E538C21C66}" type="presParOf" srcId="{FE1FCAB5-69D0-464C-AAA8-4A69037B4CAF}" destId="{E4501577-BCCD-40FD-BD07-1FF9C58BF927}" srcOrd="0" destOrd="0" presId="urn:microsoft.com/office/officeart/2005/8/layout/process2"/>
    <dgm:cxn modelId="{7BA15F8F-88CA-47EA-95DE-EF07567965B1}" type="presParOf" srcId="{F36B59D2-10D5-46B3-8FF5-547F5E91ECF3}" destId="{EF847E63-7015-42B9-BDEE-E2B5FDC81194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0899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072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765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6236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99944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052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114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20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8322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4687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276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78737-0B69-4E7C-9DF3-7A8749360FC8}" type="datetimeFigureOut">
              <a:rPr lang="tr-TR" smtClean="0"/>
              <a:t>3.04.2024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E0A9C-607D-4378-AC01-9E1F0035167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114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NOBEL-PC1\Desktop\Pazarlama Araştırması\kitap_kapak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161" y="0"/>
            <a:ext cx="47776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0"/>
            <a:ext cx="205172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34174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1021848206"/>
              </p:ext>
            </p:extLst>
          </p:nvPr>
        </p:nvGraphicFramePr>
        <p:xfrm>
          <a:off x="215516" y="548680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857037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834495758"/>
              </p:ext>
            </p:extLst>
          </p:nvPr>
        </p:nvGraphicFramePr>
        <p:xfrm>
          <a:off x="179512" y="980728"/>
          <a:ext cx="8784976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21353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11560" y="1628800"/>
            <a:ext cx="792088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Her </a:t>
            </a:r>
            <a:r>
              <a:rPr lang="tr-TR" sz="2500" dirty="0"/>
              <a:t>bölümün </a:t>
            </a:r>
            <a:r>
              <a:rPr lang="tr-TR" sz="2500" dirty="0" smtClean="0"/>
              <a:t>başında Bölüm </a:t>
            </a:r>
            <a:r>
              <a:rPr lang="tr-TR" sz="2500" dirty="0"/>
              <a:t>4’ten </a:t>
            </a:r>
            <a:r>
              <a:rPr lang="tr-TR" sz="2500" dirty="0" smtClean="0"/>
              <a:t>başlayarak yer </a:t>
            </a:r>
            <a:r>
              <a:rPr lang="tr-TR" sz="2500" dirty="0"/>
              <a:t>alan “</a:t>
            </a:r>
            <a:r>
              <a:rPr lang="tr-TR" sz="2500" dirty="0" smtClean="0"/>
              <a:t>Neredeyiz” sunuşu</a:t>
            </a:r>
            <a:r>
              <a:rPr lang="tr-TR" sz="2500" dirty="0"/>
              <a:t>, 11 </a:t>
            </a:r>
            <a:r>
              <a:rPr lang="tr-TR" sz="2500" dirty="0" smtClean="0"/>
              <a:t>aşamalı pazarlama araştırması sürecini listelemekte ve </a:t>
            </a:r>
            <a:r>
              <a:rPr lang="tr-TR" sz="2500" dirty="0"/>
              <a:t>her bölümde </a:t>
            </a:r>
            <a:r>
              <a:rPr lang="tr-TR" sz="2500" dirty="0" smtClean="0"/>
              <a:t>sunulan aşamayı </a:t>
            </a:r>
            <a:r>
              <a:rPr lang="tr-TR" sz="2500" dirty="0"/>
              <a:t>vurgulamaktadır.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75556" y="3789040"/>
            <a:ext cx="7992888" cy="100811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500" b="1" dirty="0" smtClean="0"/>
              <a:t>« NEREDEYİZ »</a:t>
            </a:r>
            <a:endParaRPr lang="tr-TR" sz="3500" b="1" dirty="0"/>
          </a:p>
        </p:txBody>
      </p:sp>
    </p:spTree>
    <p:extLst>
      <p:ext uri="{BB962C8B-B14F-4D97-AF65-F5344CB8AC3E}">
        <p14:creationId xmlns:p14="http://schemas.microsoft.com/office/powerpoint/2010/main" val="224364315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44179" y="2060848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1. AŞAMA: PAZARLAMA ARAŞTIRMASI İHTİYACINI ORTAYA KOYMA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44179" y="3501008"/>
            <a:ext cx="805564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araştırmasına ihtiyaç yöneticilerin karar </a:t>
            </a:r>
            <a:r>
              <a:rPr lang="tr-TR" sz="2500" dirty="0"/>
              <a:t>vermeleri </a:t>
            </a:r>
            <a:r>
              <a:rPr lang="tr-TR" sz="2500" dirty="0" smtClean="0"/>
              <a:t>gerektiği halde </a:t>
            </a:r>
            <a:r>
              <a:rPr lang="tr-TR" sz="2500" dirty="0"/>
              <a:t>yeterli </a:t>
            </a:r>
            <a:r>
              <a:rPr lang="tr-TR" sz="2500" dirty="0" smtClean="0"/>
              <a:t>bilgiye sahip </a:t>
            </a:r>
            <a:r>
              <a:rPr lang="tr-TR" sz="2500" dirty="0"/>
              <a:t>olmadıklarında</a:t>
            </a:r>
          </a:p>
          <a:p>
            <a:r>
              <a:rPr lang="tr-TR" sz="2500" dirty="0"/>
              <a:t>ortaya çıkar.</a:t>
            </a:r>
          </a:p>
        </p:txBody>
      </p:sp>
    </p:spTree>
    <p:extLst>
      <p:ext uri="{BB962C8B-B14F-4D97-AF65-F5344CB8AC3E}">
        <p14:creationId xmlns:p14="http://schemas.microsoft.com/office/powerpoint/2010/main" val="1030489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676945" y="2420888"/>
            <a:ext cx="57901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2. AŞAMA: PROBLEMİ TANIMLAMA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3645024"/>
            <a:ext cx="806489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Bir </a:t>
            </a:r>
            <a:r>
              <a:rPr lang="tr-TR" sz="2500" dirty="0"/>
              <a:t>firma pazarlama araştırması yapmaya karar verirse, ikinci aşama problemin tanımlanmasıdır.</a:t>
            </a:r>
          </a:p>
        </p:txBody>
      </p:sp>
    </p:spTree>
    <p:extLst>
      <p:ext uri="{BB962C8B-B14F-4D97-AF65-F5344CB8AC3E}">
        <p14:creationId xmlns:p14="http://schemas.microsoft.com/office/powerpoint/2010/main" val="42506599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7584" y="2204864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3. AŞAMA: ARAŞTIRMA AMAÇLARINI ORTAYA KOYMA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395536" y="3573016"/>
            <a:ext cx="835292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amaçları, araştırmacıya karar alternatifleri arasında seçim </a:t>
            </a:r>
            <a:r>
              <a:rPr lang="tr-TR" sz="2500" dirty="0"/>
              <a:t>yapmayı </a:t>
            </a:r>
            <a:r>
              <a:rPr lang="tr-TR" sz="2500" dirty="0" smtClean="0"/>
              <a:t>sağlayacak gerekli bilgiyi elde </a:t>
            </a:r>
            <a:r>
              <a:rPr lang="tr-TR" sz="2500" dirty="0"/>
              <a:t>edebilmek </a:t>
            </a:r>
            <a:r>
              <a:rPr lang="tr-TR" sz="2500" dirty="0" smtClean="0"/>
              <a:t>için tam </a:t>
            </a:r>
            <a:r>
              <a:rPr lang="tr-TR" sz="2500" dirty="0"/>
              <a:t>olarak ne </a:t>
            </a:r>
            <a:r>
              <a:rPr lang="tr-TR" sz="2500" dirty="0" smtClean="0"/>
              <a:t>yapması gerektiğini </a:t>
            </a:r>
            <a:r>
              <a:rPr lang="tr-TR" sz="2500" dirty="0"/>
              <a:t>söyler.</a:t>
            </a:r>
          </a:p>
        </p:txBody>
      </p:sp>
    </p:spTree>
    <p:extLst>
      <p:ext uri="{BB962C8B-B14F-4D97-AF65-F5344CB8AC3E}">
        <p14:creationId xmlns:p14="http://schemas.microsoft.com/office/powerpoint/2010/main" val="31370727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93438" y="2348880"/>
            <a:ext cx="7757124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3000" b="1" dirty="0">
                <a:solidFill>
                  <a:srgbClr val="D56509"/>
                </a:solidFill>
              </a:rPr>
              <a:t>4. AŞAMA: ARAŞTIRMA TASARIMINI BELİRLEME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3212976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</a:t>
            </a:r>
            <a:r>
              <a:rPr lang="tr-TR" sz="2500" dirty="0"/>
              <a:t>tasarımı </a:t>
            </a:r>
            <a:r>
              <a:rPr lang="tr-TR" sz="2500" dirty="0" smtClean="0"/>
              <a:t>ile kastedilen araştırma amaçlarını karşılamak için </a:t>
            </a:r>
            <a:r>
              <a:rPr lang="tr-TR" sz="2500" dirty="0"/>
              <a:t>ele alınan </a:t>
            </a:r>
            <a:r>
              <a:rPr lang="tr-TR" sz="2500" dirty="0" smtClean="0"/>
              <a:t>araştırma yöntemidir</a:t>
            </a:r>
            <a:r>
              <a:rPr lang="tr-TR" sz="2500" dirty="0"/>
              <a:t>. </a:t>
            </a:r>
            <a:r>
              <a:rPr lang="tr-TR" sz="2500" dirty="0" smtClean="0"/>
              <a:t>Geniş kabul </a:t>
            </a:r>
            <a:r>
              <a:rPr lang="tr-TR" sz="2500" dirty="0"/>
              <a:t>görmüş üç </a:t>
            </a:r>
            <a:r>
              <a:rPr lang="tr-TR" sz="2500" dirty="0" smtClean="0"/>
              <a:t>araştırma tasarımı keşifsel, tanımsal </a:t>
            </a:r>
            <a:r>
              <a:rPr lang="tr-TR" sz="2500" dirty="0"/>
              <a:t>ve nedensel</a:t>
            </a:r>
          </a:p>
          <a:p>
            <a:r>
              <a:rPr lang="tr-TR" sz="2500" dirty="0"/>
              <a:t>araştırma tasarımlarıdır.</a:t>
            </a:r>
          </a:p>
        </p:txBody>
      </p:sp>
    </p:spTree>
    <p:extLst>
      <p:ext uri="{BB962C8B-B14F-4D97-AF65-F5344CB8AC3E}">
        <p14:creationId xmlns:p14="http://schemas.microsoft.com/office/powerpoint/2010/main" val="30266294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27584" y="2276872"/>
            <a:ext cx="74888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5. AŞAMA: BİLGİ TÜRLERİNİ VE KAYNAKLARINI TESPİT ETMEK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501008"/>
            <a:ext cx="820891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Birincil </a:t>
            </a:r>
            <a:r>
              <a:rPr lang="tr-TR" sz="2500" dirty="0"/>
              <a:t>(spesifik </a:t>
            </a:r>
            <a:r>
              <a:rPr lang="tr-TR" sz="2500" dirty="0" smtClean="0"/>
              <a:t>olarak eldeki </a:t>
            </a:r>
            <a:r>
              <a:rPr lang="tr-TR" sz="2500" dirty="0"/>
              <a:t>problemi </a:t>
            </a:r>
            <a:r>
              <a:rPr lang="tr-TR" sz="2500" dirty="0" smtClean="0"/>
              <a:t>çözmek için </a:t>
            </a:r>
            <a:r>
              <a:rPr lang="tr-TR" sz="2500" dirty="0"/>
              <a:t>toplanan </a:t>
            </a:r>
            <a:r>
              <a:rPr lang="tr-TR" sz="2500" dirty="0" smtClean="0"/>
              <a:t>bilgi) ve </a:t>
            </a:r>
            <a:r>
              <a:rPr lang="tr-TR" sz="2500" dirty="0"/>
              <a:t>ikincil (</a:t>
            </a:r>
            <a:r>
              <a:rPr lang="tr-TR" sz="2500" dirty="0" smtClean="0"/>
              <a:t>halihazırda toplanmış </a:t>
            </a:r>
            <a:r>
              <a:rPr lang="tr-TR" sz="2500" dirty="0"/>
              <a:t>bilgi) olmak</a:t>
            </a:r>
          </a:p>
          <a:p>
            <a:r>
              <a:rPr lang="tr-TR" sz="2500" dirty="0"/>
              <a:t>üzere iki tür bilgi vardır.</a:t>
            </a:r>
          </a:p>
        </p:txBody>
      </p:sp>
    </p:spTree>
    <p:extLst>
      <p:ext uri="{BB962C8B-B14F-4D97-AF65-F5344CB8AC3E}">
        <p14:creationId xmlns:p14="http://schemas.microsoft.com/office/powerpoint/2010/main" val="39639486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43608" y="1916832"/>
            <a:ext cx="705678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6. AŞAMA: VERİYE ULAŞMA YÖNTEMLERİNİ BELİRLEME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3284984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Veriye </a:t>
            </a:r>
            <a:r>
              <a:rPr lang="tr-TR" sz="2500" dirty="0"/>
              <a:t>ulaşmanın </a:t>
            </a:r>
            <a:r>
              <a:rPr lang="tr-TR" sz="2500" dirty="0" smtClean="0"/>
              <a:t>en tercih </a:t>
            </a:r>
            <a:r>
              <a:rPr lang="tr-TR" sz="2500" dirty="0"/>
              <a:t>edilen şekli </a:t>
            </a:r>
            <a:r>
              <a:rPr lang="tr-TR" sz="2500" dirty="0" smtClean="0"/>
              <a:t>çevrim içi </a:t>
            </a:r>
            <a:r>
              <a:rPr lang="tr-TR" sz="2500" dirty="0"/>
              <a:t>anketlerdir. </a:t>
            </a:r>
            <a:r>
              <a:rPr lang="tr-TR" sz="2500" dirty="0" smtClean="0"/>
              <a:t>Veri toplamanın telefonla, postayla </a:t>
            </a:r>
            <a:r>
              <a:rPr lang="tr-TR" sz="2500" dirty="0"/>
              <a:t>ve yüzyüze</a:t>
            </a:r>
          </a:p>
          <a:p>
            <a:r>
              <a:rPr lang="tr-TR" sz="2500" dirty="0"/>
              <a:t>görüşmeler gibi </a:t>
            </a:r>
            <a:r>
              <a:rPr lang="tr-TR" sz="2500" dirty="0" smtClean="0"/>
              <a:t>geleneksel yolları </a:t>
            </a:r>
            <a:r>
              <a:rPr lang="tr-TR" sz="2500" dirty="0"/>
              <a:t>da </a:t>
            </a:r>
            <a:r>
              <a:rPr lang="tr-TR" sz="2500" dirty="0" smtClean="0"/>
              <a:t>halen pazarlama araştırmasında yer </a:t>
            </a:r>
            <a:r>
              <a:rPr lang="tr-TR" sz="2500" dirty="0"/>
              <a:t>bulmaktadır.</a:t>
            </a:r>
          </a:p>
        </p:txBody>
      </p:sp>
    </p:spTree>
    <p:extLst>
      <p:ext uri="{BB962C8B-B14F-4D97-AF65-F5344CB8AC3E}">
        <p14:creationId xmlns:p14="http://schemas.microsoft.com/office/powerpoint/2010/main" val="217019181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187624" y="1988840"/>
            <a:ext cx="67687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7. AŞAMA: VERİ TOPLAMA FORMLARINI TASARLAMA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3212976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Bu </a:t>
            </a:r>
            <a:r>
              <a:rPr lang="tr-TR" sz="2500" dirty="0"/>
              <a:t>aşama veri toplamada kullanılan formun tasarlanmasını içermektedir. Eğer veri toplanırken</a:t>
            </a:r>
          </a:p>
          <a:p>
            <a:r>
              <a:rPr lang="tr-TR" sz="2500" dirty="0"/>
              <a:t>katılımcılarla iletişime geçiliyor, onlara sorular yöneltiliyorsa, kullanılan </a:t>
            </a:r>
            <a:r>
              <a:rPr lang="tr-TR" sz="2500" dirty="0" smtClean="0"/>
              <a:t>formun adı </a:t>
            </a:r>
            <a:r>
              <a:rPr lang="tr-TR" sz="2500" b="1" dirty="0"/>
              <a:t>anket formu </a:t>
            </a:r>
            <a:r>
              <a:rPr lang="tr-TR" sz="2500" dirty="0"/>
              <a:t>olur.</a:t>
            </a:r>
          </a:p>
        </p:txBody>
      </p:sp>
    </p:spTree>
    <p:extLst>
      <p:ext uri="{BB962C8B-B14F-4D97-AF65-F5344CB8AC3E}">
        <p14:creationId xmlns:p14="http://schemas.microsoft.com/office/powerpoint/2010/main" val="193603368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849207"/>
            <a:ext cx="6623148" cy="515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3853769"/>
      </p:ext>
    </p:extLst>
  </p:cSld>
  <p:clrMapOvr>
    <a:masterClrMapping/>
  </p:clrMapOvr>
  <p:transition spd="slow">
    <p:cover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55576" y="2392304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8. AŞAMA: ÖRNEKLEME PLANINI VE HACMİNİ BELİRLEME</a:t>
            </a:r>
          </a:p>
        </p:txBody>
      </p:sp>
      <p:sp>
        <p:nvSpPr>
          <p:cNvPr id="6" name="Dikdörtgen 5"/>
          <p:cNvSpPr/>
          <p:nvPr/>
        </p:nvSpPr>
        <p:spPr>
          <a:xfrm>
            <a:off x="755576" y="3645024"/>
            <a:ext cx="7632848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araştırması çalışmaları pek çok durumda bir anakütle hakkında öğrenmek istediklerini</a:t>
            </a:r>
          </a:p>
          <a:p>
            <a:r>
              <a:rPr lang="tr-TR" sz="2500" dirty="0"/>
              <a:t>o popülasyondan çekilen örneklemden sağlar.</a:t>
            </a:r>
          </a:p>
        </p:txBody>
      </p:sp>
    </p:spTree>
    <p:extLst>
      <p:ext uri="{BB962C8B-B14F-4D97-AF65-F5344CB8AC3E}">
        <p14:creationId xmlns:p14="http://schemas.microsoft.com/office/powerpoint/2010/main" val="4123431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371205" y="2636912"/>
            <a:ext cx="440159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9. AŞAMA: VERİ TOPLAMA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501008"/>
            <a:ext cx="82089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Veri </a:t>
            </a:r>
            <a:r>
              <a:rPr lang="tr-TR" sz="2500" dirty="0"/>
              <a:t>toplamada uzmanlaşmış şirketlere </a:t>
            </a:r>
            <a:r>
              <a:rPr lang="tr-TR" sz="2500" b="1" dirty="0" smtClean="0"/>
              <a:t>saha hizmetleri </a:t>
            </a:r>
            <a:r>
              <a:rPr lang="tr-TR" sz="2500" b="1" dirty="0"/>
              <a:t>firmaları </a:t>
            </a:r>
            <a:r>
              <a:rPr lang="tr-TR" sz="2500" dirty="0"/>
              <a:t>denilir.</a:t>
            </a:r>
          </a:p>
        </p:txBody>
      </p:sp>
    </p:spTree>
    <p:extLst>
      <p:ext uri="{BB962C8B-B14F-4D97-AF65-F5344CB8AC3E}">
        <p14:creationId xmlns:p14="http://schemas.microsoft.com/office/powerpoint/2010/main" val="18987021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442988" y="2420888"/>
            <a:ext cx="4258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10. AŞAMA: VERİ ANALİZİ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83568" y="3429000"/>
            <a:ext cx="7776864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araştırmacıları, verileri veri toplama formlarından veriyi analiz etmede </a:t>
            </a:r>
            <a:r>
              <a:rPr lang="tr-TR" sz="2500" dirty="0" smtClean="0"/>
              <a:t>kullanılan paket </a:t>
            </a:r>
            <a:r>
              <a:rPr lang="tr-TR" sz="2500" dirty="0"/>
              <a:t>programlara geçirirler.</a:t>
            </a:r>
          </a:p>
        </p:txBody>
      </p:sp>
    </p:spTree>
    <p:extLst>
      <p:ext uri="{BB962C8B-B14F-4D97-AF65-F5344CB8AC3E}">
        <p14:creationId xmlns:p14="http://schemas.microsoft.com/office/powerpoint/2010/main" val="40001879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755576" y="2492896"/>
            <a:ext cx="763284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b="1" dirty="0">
                <a:solidFill>
                  <a:srgbClr val="D56509"/>
                </a:solidFill>
              </a:rPr>
              <a:t>11. AŞAMA: ARAŞTIRMA SONUÇ RAPORUNU HAZIRLAMA VE SUNMA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043608" y="3853969"/>
            <a:ext cx="7056784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</a:t>
            </a:r>
            <a:r>
              <a:rPr lang="tr-TR" sz="2500" dirty="0"/>
              <a:t>sürecinin son aşaması pazarlama araştırması raporunun hazırlanması ve sunulmasıdır.</a:t>
            </a:r>
          </a:p>
        </p:txBody>
      </p:sp>
    </p:spTree>
    <p:extLst>
      <p:ext uri="{BB962C8B-B14F-4D97-AF65-F5344CB8AC3E}">
        <p14:creationId xmlns:p14="http://schemas.microsoft.com/office/powerpoint/2010/main" val="68117581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454754" y="2138953"/>
            <a:ext cx="423449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Problemi Tanımlamak</a:t>
            </a:r>
          </a:p>
        </p:txBody>
      </p:sp>
      <p:sp>
        <p:nvSpPr>
          <p:cNvPr id="6" name="Dikdörtgen 5"/>
          <p:cNvSpPr/>
          <p:nvPr/>
        </p:nvSpPr>
        <p:spPr>
          <a:xfrm>
            <a:off x="880701" y="3003049"/>
            <a:ext cx="738259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“PROBLEM” VE “ARAŞTIRMA AMACI” NEDİR?</a:t>
            </a:r>
          </a:p>
        </p:txBody>
      </p:sp>
      <p:sp>
        <p:nvSpPr>
          <p:cNvPr id="7" name="Dikdörtgen 6"/>
          <p:cNvSpPr/>
          <p:nvPr/>
        </p:nvSpPr>
        <p:spPr>
          <a:xfrm>
            <a:off x="755576" y="4083169"/>
            <a:ext cx="763284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Problemler yöneticilerin alternatifler </a:t>
            </a:r>
            <a:r>
              <a:rPr lang="tr-TR" sz="2500" dirty="0"/>
              <a:t>arasından</a:t>
            </a:r>
          </a:p>
          <a:p>
            <a:r>
              <a:rPr lang="tr-TR" sz="2500" dirty="0"/>
              <a:t>karar </a:t>
            </a:r>
            <a:r>
              <a:rPr lang="tr-TR" sz="2500" dirty="0" smtClean="0"/>
              <a:t>vermelerini gerektiren </a:t>
            </a:r>
            <a:r>
              <a:rPr lang="tr-TR" sz="2500" dirty="0"/>
              <a:t>durumlardır.</a:t>
            </a:r>
          </a:p>
        </p:txBody>
      </p:sp>
    </p:spTree>
    <p:extLst>
      <p:ext uri="{BB962C8B-B14F-4D97-AF65-F5344CB8AC3E}">
        <p14:creationId xmlns:p14="http://schemas.microsoft.com/office/powerpoint/2010/main" val="3890174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683568" y="2661880"/>
            <a:ext cx="77768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amaçları spesifik </a:t>
            </a:r>
            <a:r>
              <a:rPr lang="tr-TR" sz="2500" dirty="0"/>
              <a:t>olarak </a:t>
            </a:r>
            <a:r>
              <a:rPr lang="tr-TR" sz="2500" dirty="0" smtClean="0"/>
              <a:t>yöneticinin problemi çözmek için </a:t>
            </a:r>
            <a:r>
              <a:rPr lang="tr-TR" sz="2500" dirty="0"/>
              <a:t>doğru </a:t>
            </a:r>
            <a:r>
              <a:rPr lang="tr-TR" sz="2500" dirty="0" smtClean="0"/>
              <a:t>alternatifi bulmasını sağlayacak araştırmanın hangi bilgiyi </a:t>
            </a:r>
            <a:r>
              <a:rPr lang="tr-TR" sz="2500" dirty="0"/>
              <a:t>üretmesi gerektiğini</a:t>
            </a:r>
          </a:p>
          <a:p>
            <a:r>
              <a:rPr lang="tr-TR" sz="2500" dirty="0"/>
              <a:t>belirtir.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112324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1002145" y="1844824"/>
            <a:ext cx="713971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PROBLEMİ DOĞRU TANIMLAMANIN ÖNEMİ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2924944"/>
            <a:ext cx="8064896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Bir </a:t>
            </a:r>
            <a:r>
              <a:rPr lang="tr-TR" sz="2500" dirty="0"/>
              <a:t>problem </a:t>
            </a:r>
            <a:r>
              <a:rPr lang="tr-TR" sz="2500" dirty="0" smtClean="0"/>
              <a:t>yanlış tanımlandığında araştırma sürecinde bu </a:t>
            </a:r>
            <a:r>
              <a:rPr lang="tr-TR" sz="2500" dirty="0"/>
              <a:t>hatanın </a:t>
            </a:r>
            <a:r>
              <a:rPr lang="tr-TR" sz="2500" dirty="0" smtClean="0"/>
              <a:t>üstesinden gelmeyi </a:t>
            </a:r>
            <a:r>
              <a:rPr lang="tr-TR" sz="2500" dirty="0"/>
              <a:t>sağlamak </a:t>
            </a:r>
            <a:r>
              <a:rPr lang="tr-TR" sz="2500" dirty="0" smtClean="0"/>
              <a:t>için yapılabilecek </a:t>
            </a:r>
            <a:r>
              <a:rPr lang="tr-TR" sz="2500" dirty="0"/>
              <a:t>hiçbir </a:t>
            </a:r>
            <a:r>
              <a:rPr lang="tr-TR" sz="2500" dirty="0" smtClean="0"/>
              <a:t>şey yoktur</a:t>
            </a:r>
            <a:r>
              <a:rPr lang="tr-TR" sz="2500" dirty="0"/>
              <a:t>. Bu da </a:t>
            </a:r>
            <a:r>
              <a:rPr lang="tr-TR" sz="2500" dirty="0" smtClean="0"/>
              <a:t>problemi ve araştırma amaçlarını tanımlamayı pazarlama araştırma </a:t>
            </a:r>
            <a:r>
              <a:rPr lang="tr-TR" sz="2500" dirty="0"/>
              <a:t>sürecinin en</a:t>
            </a:r>
          </a:p>
          <a:p>
            <a:r>
              <a:rPr lang="tr-TR" sz="2500" dirty="0"/>
              <a:t>önemli aşaması </a:t>
            </a:r>
            <a:r>
              <a:rPr lang="tr-TR" sz="2500" dirty="0" smtClean="0"/>
              <a:t>haline getirir</a:t>
            </a:r>
            <a:r>
              <a:rPr lang="tr-TR" sz="2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9942360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899592" y="2564904"/>
            <a:ext cx="7344816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Bir Problemi ve Araştırma Amaçlarını</a:t>
            </a:r>
          </a:p>
          <a:p>
            <a:pPr algn="ctr"/>
            <a:r>
              <a:rPr lang="tr-TR" sz="3500" b="1" dirty="0">
                <a:solidFill>
                  <a:schemeClr val="bg1"/>
                </a:solidFill>
              </a:rPr>
              <a:t>Tanımlama Süreci</a:t>
            </a:r>
            <a:endParaRPr lang="tr-TR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997722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99592" y="2420888"/>
            <a:ext cx="7344816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000" dirty="0" smtClean="0"/>
              <a:t>	Problemin </a:t>
            </a:r>
            <a:r>
              <a:rPr lang="tr-TR" sz="3000" dirty="0"/>
              <a:t>iki </a:t>
            </a:r>
            <a:r>
              <a:rPr lang="tr-TR" sz="3000" dirty="0" smtClean="0"/>
              <a:t>kaynağı vardır</a:t>
            </a:r>
            <a:r>
              <a:rPr lang="tr-TR" sz="3000" dirty="0"/>
              <a:t>: </a:t>
            </a:r>
            <a:endParaRPr lang="tr-TR" sz="3000" dirty="0" smtClean="0"/>
          </a:p>
          <a:p>
            <a:endParaRPr lang="tr-TR" sz="3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Amaçları </a:t>
            </a:r>
          </a:p>
          <a:p>
            <a:endParaRPr lang="tr-TR" sz="3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tr-TR" sz="3000" b="1" dirty="0" smtClean="0">
                <a:solidFill>
                  <a:srgbClr val="D56509"/>
                </a:solidFill>
              </a:rPr>
              <a:t>Fırsatları karşılamada başarısızlık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2667472" y="1204859"/>
            <a:ext cx="3809056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Problem Kaynakları</a:t>
            </a:r>
            <a:endParaRPr lang="tr-TR" sz="35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94685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127645" y="2132856"/>
            <a:ext cx="4888711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Problemin Farkına Varma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611560" y="2996952"/>
            <a:ext cx="7920880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Bir </a:t>
            </a:r>
            <a:r>
              <a:rPr lang="tr-TR" sz="2500" dirty="0"/>
              <a:t>problemin farkına varmanın önemini abartmak çok zordur. Problemlerin farkına </a:t>
            </a:r>
            <a:r>
              <a:rPr lang="tr-TR" sz="2500" dirty="0" smtClean="0"/>
              <a:t>varmayan yöneticiler </a:t>
            </a:r>
            <a:r>
              <a:rPr lang="tr-TR" sz="2500" dirty="0"/>
              <a:t>uzun süre yönetimde kalamazlar. Bu nedenle yöneticilerin </a:t>
            </a:r>
            <a:r>
              <a:rPr lang="tr-TR" sz="2500" dirty="0" smtClean="0"/>
              <a:t>problemi belirlemelerine </a:t>
            </a:r>
            <a:r>
              <a:rPr lang="tr-TR" sz="2500" dirty="0"/>
              <a:t>yardımcı olmak için iki sistemi göz önünde bulundurulmalıdır.</a:t>
            </a:r>
          </a:p>
        </p:txBody>
      </p:sp>
    </p:spTree>
    <p:extLst>
      <p:ext uri="{BB962C8B-B14F-4D97-AF65-F5344CB8AC3E}">
        <p14:creationId xmlns:p14="http://schemas.microsoft.com/office/powerpoint/2010/main" val="34270838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450" y="764704"/>
            <a:ext cx="5808950" cy="5271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2207557"/>
      </p:ext>
    </p:extLst>
  </p:cSld>
  <p:clrMapOvr>
    <a:masterClrMapping/>
  </p:clrMapOvr>
  <p:transition spd="slow">
    <p:cover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83568" y="1650866"/>
            <a:ext cx="354250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KONTROL SİSTEMİ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83292" y="2802994"/>
            <a:ext cx="49176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FIRSAT BELİRLEME SİSTEMİ</a:t>
            </a:r>
          </a:p>
        </p:txBody>
      </p:sp>
      <p:sp>
        <p:nvSpPr>
          <p:cNvPr id="7" name="Dikdörtgen 6"/>
          <p:cNvSpPr/>
          <p:nvPr/>
        </p:nvSpPr>
        <p:spPr>
          <a:xfrm>
            <a:off x="683568" y="3933056"/>
            <a:ext cx="80648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PROBLEMİN FARKINA VARMADA BELİRTİLERİN ROLÜ</a:t>
            </a:r>
          </a:p>
        </p:txBody>
      </p:sp>
    </p:spTree>
    <p:extLst>
      <p:ext uri="{BB962C8B-B14F-4D97-AF65-F5344CB8AC3E}">
        <p14:creationId xmlns:p14="http://schemas.microsoft.com/office/powerpoint/2010/main" val="55364704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467544" y="1628800"/>
            <a:ext cx="8208912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Problemin Tanımı – Karar Alternatiflerinin Tanımlanması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3212976"/>
            <a:ext cx="83529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Yöneticiler problemi kendi kendilerine tanımlayabilir veya problemi tanımlamada pazarlama </a:t>
            </a:r>
            <a:r>
              <a:rPr lang="tr-TR" sz="2500" dirty="0"/>
              <a:t>araştırmasından</a:t>
            </a:r>
          </a:p>
          <a:p>
            <a:r>
              <a:rPr lang="tr-TR" sz="2500" dirty="0"/>
              <a:t>yardım </a:t>
            </a:r>
            <a:r>
              <a:rPr lang="tr-TR" sz="2500" dirty="0" smtClean="0"/>
              <a:t>alabilirler. Her </a:t>
            </a:r>
            <a:r>
              <a:rPr lang="tr-TR" sz="2500" dirty="0"/>
              <a:t>iki durumda </a:t>
            </a:r>
            <a:r>
              <a:rPr lang="tr-TR" sz="2500" dirty="0" smtClean="0"/>
              <a:t>da pazarlama </a:t>
            </a:r>
            <a:r>
              <a:rPr lang="tr-TR" sz="2500" dirty="0"/>
              <a:t>araştırmacısı</a:t>
            </a:r>
          </a:p>
          <a:p>
            <a:r>
              <a:rPr lang="tr-TR" sz="2500" dirty="0"/>
              <a:t>önemli bir rol oynar.</a:t>
            </a:r>
          </a:p>
        </p:txBody>
      </p:sp>
    </p:spTree>
    <p:extLst>
      <p:ext uri="{BB962C8B-B14F-4D97-AF65-F5344CB8AC3E}">
        <p14:creationId xmlns:p14="http://schemas.microsoft.com/office/powerpoint/2010/main" val="173218174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503548" y="3933056"/>
            <a:ext cx="7920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PROBLEMİ TANIMLAMADA ARAŞTIRMACININ ROLÜ</a:t>
            </a:r>
          </a:p>
        </p:txBody>
      </p:sp>
      <p:sp>
        <p:nvSpPr>
          <p:cNvPr id="6" name="Metin kutusu 5"/>
          <p:cNvSpPr txBox="1"/>
          <p:nvPr/>
        </p:nvSpPr>
        <p:spPr>
          <a:xfrm>
            <a:off x="611560" y="1412776"/>
            <a:ext cx="770485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 smtClean="0"/>
              <a:t>	Bu bölümde ele alacağımız 7 ana başlık yer alır. </a:t>
            </a:r>
          </a:p>
          <a:p>
            <a:r>
              <a:rPr lang="tr-TR" sz="2500" dirty="0" smtClean="0"/>
              <a:t>Bunları sırasıyla işleyelim.</a:t>
            </a:r>
            <a:endParaRPr lang="tr-TR" sz="2500" dirty="0"/>
          </a:p>
        </p:txBody>
      </p:sp>
      <p:sp>
        <p:nvSpPr>
          <p:cNvPr id="7" name="Metin kutusu 6"/>
          <p:cNvSpPr txBox="1"/>
          <p:nvPr/>
        </p:nvSpPr>
        <p:spPr>
          <a:xfrm>
            <a:off x="899592" y="2550696"/>
            <a:ext cx="208422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3000" b="1" dirty="0" smtClean="0">
                <a:solidFill>
                  <a:srgbClr val="D56509"/>
                </a:solidFill>
              </a:rPr>
              <a:t>Alt Başlıklar</a:t>
            </a:r>
            <a:endParaRPr lang="tr-TR" sz="3000" b="1" dirty="0">
              <a:solidFill>
                <a:srgbClr val="D56509"/>
              </a:solidFill>
            </a:endParaRPr>
          </a:p>
        </p:txBody>
      </p:sp>
      <p:cxnSp>
        <p:nvCxnSpPr>
          <p:cNvPr id="8" name="Düz Bağlayıcı 7"/>
          <p:cNvCxnSpPr/>
          <p:nvPr/>
        </p:nvCxnSpPr>
        <p:spPr>
          <a:xfrm>
            <a:off x="827584" y="3140968"/>
            <a:ext cx="619268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555939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568680" y="1866890"/>
            <a:ext cx="556857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DURUM ANALİZİ UYGULAMASI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568680" y="2852936"/>
            <a:ext cx="792281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PROBLEMİN BELİRTİLERİNİN DOĞRULANMASI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568680" y="3789040"/>
            <a:ext cx="777686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ctr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SEMPTOMUN OLASI NEDENLERİNİN ORTAYA KONMASI</a:t>
            </a:r>
          </a:p>
        </p:txBody>
      </p:sp>
    </p:spTree>
    <p:extLst>
      <p:ext uri="{BB962C8B-B14F-4D97-AF65-F5344CB8AC3E}">
        <p14:creationId xmlns:p14="http://schemas.microsoft.com/office/powerpoint/2010/main" val="17488902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827584" y="1844824"/>
            <a:ext cx="44881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KARARIN BELİRLENMESİ</a:t>
            </a: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827584" y="2780928"/>
            <a:ext cx="626469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BELİRTİLERİ HAFİFLETECEK </a:t>
            </a:r>
            <a:r>
              <a:rPr lang="tr-TR" sz="3000" b="1" dirty="0" smtClean="0">
                <a:solidFill>
                  <a:srgbClr val="D56509"/>
                </a:solidFill>
              </a:rPr>
              <a:t>KARAR    ALTERNATİFLERİNİN BELİRLENMESİ 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827584" y="4171146"/>
            <a:ext cx="5403531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tr-TR" sz="3000" b="1" dirty="0">
                <a:solidFill>
                  <a:srgbClr val="D56509"/>
                </a:solidFill>
              </a:rPr>
              <a:t>ALTERNATİFLERİN SONUÇLARI</a:t>
            </a:r>
          </a:p>
        </p:txBody>
      </p:sp>
    </p:spTree>
    <p:extLst>
      <p:ext uri="{BB962C8B-B14F-4D97-AF65-F5344CB8AC3E}">
        <p14:creationId xmlns:p14="http://schemas.microsoft.com/office/powerpoint/2010/main" val="555528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688568" y="1410233"/>
            <a:ext cx="3766865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Araştırma Amaçları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969924" y="2420888"/>
            <a:ext cx="720415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ARAŞTIRMA AMAÇLARININ TANIMLANMASI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3325120"/>
            <a:ext cx="8208912" cy="20159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Hangi </a:t>
            </a:r>
            <a:r>
              <a:rPr lang="tr-TR" sz="2500" dirty="0"/>
              <a:t>bilginin, </a:t>
            </a:r>
            <a:r>
              <a:rPr lang="tr-TR" sz="2500" dirty="0" smtClean="0"/>
              <a:t>kimden ve </a:t>
            </a:r>
            <a:r>
              <a:rPr lang="tr-TR" sz="2500" dirty="0"/>
              <a:t>hangi yöntemle toplanacağını</a:t>
            </a:r>
          </a:p>
          <a:p>
            <a:r>
              <a:rPr lang="tr-TR" sz="2500" dirty="0" smtClean="0"/>
              <a:t>tanımlamada araştırma </a:t>
            </a:r>
            <a:r>
              <a:rPr lang="tr-TR" sz="2500" dirty="0"/>
              <a:t>amacının </a:t>
            </a:r>
            <a:r>
              <a:rPr lang="tr-TR" sz="2500" dirty="0" smtClean="0"/>
              <a:t>belirlenmesi büyük </a:t>
            </a:r>
            <a:r>
              <a:rPr lang="tr-TR" sz="2500" dirty="0"/>
              <a:t>önem</a:t>
            </a:r>
          </a:p>
          <a:p>
            <a:r>
              <a:rPr lang="tr-TR" sz="2500" dirty="0"/>
              <a:t>taşır. Araştırma </a:t>
            </a:r>
            <a:r>
              <a:rPr lang="tr-TR" sz="2500" dirty="0" smtClean="0"/>
              <a:t>amacı ile </a:t>
            </a:r>
            <a:r>
              <a:rPr lang="tr-TR" sz="2500" dirty="0"/>
              <a:t>ilgili sorulması </a:t>
            </a:r>
            <a:r>
              <a:rPr lang="tr-TR" sz="2500" dirty="0" smtClean="0"/>
              <a:t>gereken kilit </a:t>
            </a:r>
            <a:r>
              <a:rPr lang="tr-TR" sz="2500" dirty="0"/>
              <a:t>soru: Eğer </a:t>
            </a:r>
            <a:r>
              <a:rPr lang="tr-TR" sz="2500" dirty="0" smtClean="0"/>
              <a:t>bilgi araştırma </a:t>
            </a:r>
            <a:r>
              <a:rPr lang="tr-TR" sz="2500" dirty="0"/>
              <a:t>amacında </a:t>
            </a:r>
            <a:r>
              <a:rPr lang="tr-TR" sz="2500" dirty="0" smtClean="0"/>
              <a:t>yer aldığı </a:t>
            </a:r>
            <a:r>
              <a:rPr lang="tr-TR" sz="2500" dirty="0"/>
              <a:t>haliyle elde </a:t>
            </a:r>
            <a:r>
              <a:rPr lang="tr-TR" sz="2500" dirty="0" smtClean="0"/>
              <a:t>edilebilirse seçilecek karar alternatifi </a:t>
            </a:r>
            <a:r>
              <a:rPr lang="tr-TR" sz="2500" dirty="0"/>
              <a:t>olabilir mi?</a:t>
            </a:r>
          </a:p>
        </p:txBody>
      </p:sp>
    </p:spTree>
    <p:extLst>
      <p:ext uri="{BB962C8B-B14F-4D97-AF65-F5344CB8AC3E}">
        <p14:creationId xmlns:p14="http://schemas.microsoft.com/office/powerpoint/2010/main" val="110912798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341582" y="2276872"/>
            <a:ext cx="446083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SÜRECİN TAMAMLANMASI</a:t>
            </a:r>
          </a:p>
        </p:txBody>
      </p:sp>
      <p:sp>
        <p:nvSpPr>
          <p:cNvPr id="6" name="Dikdörtgen 5"/>
          <p:cNvSpPr/>
          <p:nvPr/>
        </p:nvSpPr>
        <p:spPr>
          <a:xfrm>
            <a:off x="539552" y="3118902"/>
            <a:ext cx="8064896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Araştırma </a:t>
            </a:r>
            <a:r>
              <a:rPr lang="tr-TR" sz="2500" dirty="0"/>
              <a:t>amaçları </a:t>
            </a:r>
            <a:r>
              <a:rPr lang="tr-TR" sz="2500" dirty="0" smtClean="0"/>
              <a:t>araştırmacının bilgi </a:t>
            </a:r>
            <a:r>
              <a:rPr lang="tr-TR" sz="2500" dirty="0"/>
              <a:t>boşluğunu kapatmak için tam olarak toplaması gereken bilginin ne olduğunu belirler. </a:t>
            </a:r>
            <a:r>
              <a:rPr lang="tr-TR" sz="2500" dirty="0" smtClean="0"/>
              <a:t>Bu bilgi </a:t>
            </a:r>
            <a:r>
              <a:rPr lang="tr-TR" sz="2500" dirty="0"/>
              <a:t>bir kez sağlandığında, yönetici karar alternatifleri arasından seçim yapabilir hale gelir.</a:t>
            </a:r>
          </a:p>
        </p:txBody>
      </p:sp>
    </p:spTree>
    <p:extLst>
      <p:ext uri="{BB962C8B-B14F-4D97-AF65-F5344CB8AC3E}">
        <p14:creationId xmlns:p14="http://schemas.microsoft.com/office/powerpoint/2010/main" val="193293937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2594568" y="2187734"/>
            <a:ext cx="3954865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Aksiyon Standartları</a:t>
            </a:r>
            <a:endParaRPr lang="tr-TR" sz="3500" dirty="0">
              <a:solidFill>
                <a:schemeClr val="bg1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395536" y="3212976"/>
            <a:ext cx="8352928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Aksiyon standardı, önceden </a:t>
            </a:r>
            <a:r>
              <a:rPr lang="tr-TR" sz="2500" dirty="0"/>
              <a:t>belirlenmiş </a:t>
            </a:r>
            <a:r>
              <a:rPr lang="tr-TR" sz="2500" dirty="0" smtClean="0"/>
              <a:t>bir olayın gerçekleşmesi için </a:t>
            </a:r>
            <a:r>
              <a:rPr lang="tr-TR" sz="2500" dirty="0"/>
              <a:t>ulaşılması </a:t>
            </a:r>
            <a:r>
              <a:rPr lang="tr-TR" sz="2500" dirty="0" smtClean="0"/>
              <a:t>gereken bir </a:t>
            </a:r>
            <a:r>
              <a:rPr lang="tr-TR" sz="2500" dirty="0"/>
              <a:t>araştırma amacının</a:t>
            </a:r>
          </a:p>
          <a:p>
            <a:r>
              <a:rPr lang="tr-TR" sz="2500" dirty="0"/>
              <a:t>ölçülmüş özellik </a:t>
            </a:r>
            <a:r>
              <a:rPr lang="tr-TR" sz="2500" dirty="0" smtClean="0"/>
              <a:t>ve karakteristiklerinin bir miktarının </a:t>
            </a:r>
            <a:r>
              <a:rPr lang="tr-TR" sz="2500" dirty="0"/>
              <a:t>önceden </a:t>
            </a:r>
            <a:r>
              <a:rPr lang="tr-TR" sz="2500" dirty="0" smtClean="0"/>
              <a:t>tayin edilmesidir</a:t>
            </a:r>
            <a:r>
              <a:rPr lang="tr-TR" sz="2500" dirty="0"/>
              <a:t>. </a:t>
            </a:r>
            <a:r>
              <a:rPr lang="tr-TR" sz="2500" dirty="0" smtClean="0"/>
              <a:t>Aksiyon standardının </a:t>
            </a:r>
            <a:r>
              <a:rPr lang="tr-TR" sz="2500" dirty="0"/>
              <a:t>hedefi, </a:t>
            </a:r>
            <a:r>
              <a:rPr lang="tr-TR" sz="2500" dirty="0" smtClean="0"/>
              <a:t>hangi aksiyonun araştırma bulgularının sonuçlarına göre </a:t>
            </a:r>
            <a:r>
              <a:rPr lang="tr-TR" sz="2500" dirty="0"/>
              <a:t>gerçekleştirileceğini</a:t>
            </a:r>
          </a:p>
          <a:p>
            <a:r>
              <a:rPr lang="tr-TR" sz="2500" dirty="0"/>
              <a:t>tanımlamaktır.</a:t>
            </a:r>
          </a:p>
        </p:txBody>
      </p:sp>
    </p:spTree>
    <p:extLst>
      <p:ext uri="{BB962C8B-B14F-4D97-AF65-F5344CB8AC3E}">
        <p14:creationId xmlns:p14="http://schemas.microsoft.com/office/powerpoint/2010/main" val="37353459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60654" y="2088287"/>
            <a:ext cx="5622693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Problem Tanımlama Engelleri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971600" y="3284984"/>
            <a:ext cx="7200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araştırması süreci genelde yavaş </a:t>
            </a:r>
            <a:r>
              <a:rPr lang="tr-TR" sz="2500" dirty="0" smtClean="0"/>
              <a:t>ve meşakkatlidir</a:t>
            </a:r>
            <a:r>
              <a:rPr lang="tr-TR" sz="2500" dirty="0"/>
              <a:t>. Yöneticiler </a:t>
            </a:r>
            <a:r>
              <a:rPr lang="tr-TR" sz="2500" dirty="0" smtClean="0"/>
              <a:t>sıkça talep </a:t>
            </a:r>
            <a:r>
              <a:rPr lang="tr-TR" sz="2500" dirty="0"/>
              <a:t>edilen davranış değişikliğinin farkında değildir ve bu gerçek problemi </a:t>
            </a:r>
            <a:r>
              <a:rPr lang="tr-TR" sz="2500" dirty="0" smtClean="0"/>
              <a:t>tanımlamada zorluğa </a:t>
            </a:r>
            <a:r>
              <a:rPr lang="tr-TR" sz="2500" dirty="0"/>
              <a:t>sebep olur.</a:t>
            </a:r>
          </a:p>
        </p:txBody>
      </p:sp>
    </p:spTree>
    <p:extLst>
      <p:ext uri="{BB962C8B-B14F-4D97-AF65-F5344CB8AC3E}">
        <p14:creationId xmlns:p14="http://schemas.microsoft.com/office/powerpoint/2010/main" val="49563065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466998" y="1988840"/>
            <a:ext cx="8210004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Pazarlama Araştırması Teklifinin Elemanları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466998" y="3168624"/>
            <a:ext cx="821000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araştırması teklifi</a:t>
            </a:r>
            <a:r>
              <a:rPr lang="tr-TR" sz="2500" dirty="0"/>
              <a:t>, tipik olarak </a:t>
            </a:r>
            <a:r>
              <a:rPr lang="tr-TR" sz="2500" dirty="0" smtClean="0"/>
              <a:t>ücret gibi </a:t>
            </a:r>
            <a:r>
              <a:rPr lang="tr-TR" sz="2500" dirty="0"/>
              <a:t>müşterilerin </a:t>
            </a:r>
            <a:r>
              <a:rPr lang="tr-TR" sz="2500" dirty="0" smtClean="0"/>
              <a:t>göz önünde bulundurması gereken </a:t>
            </a:r>
            <a:r>
              <a:rPr lang="tr-TR" sz="2500" dirty="0"/>
              <a:t>bazı konuları</a:t>
            </a:r>
          </a:p>
          <a:p>
            <a:r>
              <a:rPr lang="tr-TR" sz="2500" dirty="0"/>
              <a:t>belgelendirerek </a:t>
            </a:r>
            <a:r>
              <a:rPr lang="tr-TR" sz="2500" dirty="0" smtClean="0"/>
              <a:t>bir anlaşmanın temelini oluşturmaya </a:t>
            </a:r>
            <a:r>
              <a:rPr lang="tr-TR" sz="2500" dirty="0"/>
              <a:t>hizmet</a:t>
            </a:r>
          </a:p>
          <a:p>
            <a:r>
              <a:rPr lang="tr-TR" sz="2500" dirty="0"/>
              <a:t>eder.</a:t>
            </a:r>
          </a:p>
        </p:txBody>
      </p:sp>
    </p:spTree>
    <p:extLst>
      <p:ext uri="{BB962C8B-B14F-4D97-AF65-F5344CB8AC3E}">
        <p14:creationId xmlns:p14="http://schemas.microsoft.com/office/powerpoint/2010/main" val="127297066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124744"/>
            <a:ext cx="491802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42838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Dikdörtgen 7"/>
          <p:cNvSpPr/>
          <p:nvPr/>
        </p:nvSpPr>
        <p:spPr>
          <a:xfrm>
            <a:off x="1434699" y="2276872"/>
            <a:ext cx="627460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ETİK KONULAR VE ARAŞTIRMA TEKLİFİ</a:t>
            </a:r>
          </a:p>
        </p:txBody>
      </p:sp>
      <p:sp>
        <p:nvSpPr>
          <p:cNvPr id="9" name="Dikdörtgen 8"/>
          <p:cNvSpPr/>
          <p:nvPr/>
        </p:nvSpPr>
        <p:spPr>
          <a:xfrm>
            <a:off x="1007604" y="3212976"/>
            <a:ext cx="7128792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500" dirty="0" smtClean="0"/>
              <a:t>	Pazarlama </a:t>
            </a:r>
            <a:r>
              <a:rPr lang="tr-TR" sz="2500" dirty="0"/>
              <a:t>araştırması teklifi süreci müşteri ve araştırmacıların etik konulara </a:t>
            </a:r>
            <a:r>
              <a:rPr lang="tr-TR" sz="2500" dirty="0" smtClean="0"/>
              <a:t>duyarlılık göstermesi </a:t>
            </a:r>
            <a:r>
              <a:rPr lang="tr-TR" sz="2500" dirty="0"/>
              <a:t>gereken bir alandır.</a:t>
            </a:r>
          </a:p>
        </p:txBody>
      </p:sp>
    </p:spTree>
    <p:extLst>
      <p:ext uri="{BB962C8B-B14F-4D97-AF65-F5344CB8AC3E}">
        <p14:creationId xmlns:p14="http://schemas.microsoft.com/office/powerpoint/2010/main" val="175002747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08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Metin kutusu 4"/>
          <p:cNvSpPr txBox="1"/>
          <p:nvPr/>
        </p:nvSpPr>
        <p:spPr>
          <a:xfrm>
            <a:off x="3799545" y="1988840"/>
            <a:ext cx="1544911" cy="861774"/>
          </a:xfrm>
          <a:prstGeom prst="rect">
            <a:avLst/>
          </a:prstGeom>
          <a:solidFill>
            <a:srgbClr val="D56509"/>
          </a:solidFill>
        </p:spPr>
        <p:txBody>
          <a:bodyPr wrap="non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chemeClr val="bg1"/>
                </a:solidFill>
              </a:rPr>
              <a:t>ÖZET</a:t>
            </a:r>
            <a:endParaRPr lang="tr-TR" sz="5000" b="1" dirty="0">
              <a:solidFill>
                <a:schemeClr val="bg1"/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789971" y="3717032"/>
            <a:ext cx="756405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Bölüm özetini kitabınızda bölüm sonlarında bulabilirsiniz.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70460746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8597481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688"/>
            <a:ext cx="9144002" cy="3709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022426"/>
      </p:ext>
    </p:extLst>
  </p:cSld>
  <p:clrMapOvr>
    <a:masterClrMapping/>
  </p:clrMapOvr>
  <p:transition spd="slow">
    <p:cover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ikdörtgen 4"/>
          <p:cNvSpPr/>
          <p:nvPr/>
        </p:nvSpPr>
        <p:spPr>
          <a:xfrm>
            <a:off x="683568" y="2060848"/>
            <a:ext cx="7776864" cy="1169551"/>
          </a:xfrm>
          <a:prstGeom prst="rect">
            <a:avLst/>
          </a:prstGeom>
          <a:solidFill>
            <a:srgbClr val="D56509"/>
          </a:solidFill>
        </p:spPr>
        <p:txBody>
          <a:bodyPr wrap="square">
            <a:spAutoFit/>
          </a:bodyPr>
          <a:lstStyle/>
          <a:p>
            <a:pPr algn="ctr"/>
            <a:r>
              <a:rPr lang="tr-TR" sz="3500" b="1" dirty="0">
                <a:solidFill>
                  <a:schemeClr val="bg1"/>
                </a:solidFill>
              </a:rPr>
              <a:t>Müşterilere Karar </a:t>
            </a:r>
            <a:r>
              <a:rPr lang="tr-TR" sz="3500" b="1" dirty="0" smtClean="0">
                <a:solidFill>
                  <a:schemeClr val="bg1"/>
                </a:solidFill>
              </a:rPr>
              <a:t>Vermelerinde Yardımcı </a:t>
            </a:r>
            <a:r>
              <a:rPr lang="tr-TR" sz="3500" b="1" dirty="0">
                <a:solidFill>
                  <a:schemeClr val="bg1"/>
                </a:solidFill>
              </a:rPr>
              <a:t>Olmada </a:t>
            </a:r>
            <a:r>
              <a:rPr lang="tr-TR" sz="3500" b="1" dirty="0" smtClean="0">
                <a:solidFill>
                  <a:schemeClr val="bg1"/>
                </a:solidFill>
              </a:rPr>
              <a:t>Pazarlama Araştırması </a:t>
            </a:r>
            <a:r>
              <a:rPr lang="tr-TR" sz="3500" b="1" dirty="0">
                <a:solidFill>
                  <a:schemeClr val="bg1"/>
                </a:solidFill>
              </a:rPr>
              <a:t>Kullanma</a:t>
            </a:r>
          </a:p>
        </p:txBody>
      </p:sp>
      <p:sp>
        <p:nvSpPr>
          <p:cNvPr id="6" name="Dikdörtgen 5"/>
          <p:cNvSpPr/>
          <p:nvPr/>
        </p:nvSpPr>
        <p:spPr>
          <a:xfrm>
            <a:off x="647564" y="3573016"/>
            <a:ext cx="78488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 smtClean="0"/>
              <a:t>	Bu </a:t>
            </a:r>
            <a:r>
              <a:rPr lang="tr-TR" sz="2800" dirty="0"/>
              <a:t>bölüme araştırma sürecini ele </a:t>
            </a:r>
            <a:r>
              <a:rPr lang="tr-TR" sz="2800" dirty="0" smtClean="0"/>
              <a:t>alarak başlanmaktadır</a:t>
            </a:r>
            <a:r>
              <a:rPr lang="tr-TR" sz="2800" dirty="0"/>
              <a:t>. Daha sonra bu süreçteki </a:t>
            </a:r>
            <a:r>
              <a:rPr lang="tr-TR" sz="2800" dirty="0" smtClean="0"/>
              <a:t>üç aşamaya </a:t>
            </a:r>
            <a:r>
              <a:rPr lang="tr-TR" sz="2800" dirty="0"/>
              <a:t>odaklanılmaktadır: </a:t>
            </a:r>
            <a:r>
              <a:rPr lang="tr-TR" sz="2800" dirty="0" smtClean="0"/>
              <a:t>	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411351732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475656" y="1628800"/>
            <a:ext cx="4333750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tr-TR" sz="3000" b="1" dirty="0" smtClean="0">
                <a:solidFill>
                  <a:srgbClr val="D56509"/>
                </a:solidFill>
              </a:rPr>
              <a:t>Pazarlama araştırması, 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475656" y="2428985"/>
            <a:ext cx="4124399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arenR" startAt="2"/>
            </a:pPr>
            <a:r>
              <a:rPr lang="tr-TR" sz="3000" b="1" dirty="0" smtClean="0">
                <a:solidFill>
                  <a:srgbClr val="D56509"/>
                </a:solidFill>
              </a:rPr>
              <a:t>Gerçekleştirme kararı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1475656" y="3212976"/>
            <a:ext cx="3728136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arenR" startAt="3"/>
            </a:pPr>
            <a:r>
              <a:rPr lang="tr-TR" sz="3000" b="1" dirty="0" smtClean="0">
                <a:solidFill>
                  <a:srgbClr val="D56509"/>
                </a:solidFill>
              </a:rPr>
              <a:t>Karar alternatifleri </a:t>
            </a:r>
            <a:endParaRPr lang="tr-TR" sz="3000" b="1" dirty="0">
              <a:solidFill>
                <a:srgbClr val="D56509"/>
              </a:solidFill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1475656" y="4005064"/>
            <a:ext cx="633506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14350" indent="-514350">
              <a:buFont typeface="+mj-lt"/>
              <a:buAutoNum type="arabicParenR" startAt="4"/>
            </a:pPr>
            <a:r>
              <a:rPr lang="tr-TR" sz="3000" b="1" dirty="0" smtClean="0">
                <a:solidFill>
                  <a:srgbClr val="D56509"/>
                </a:solidFill>
              </a:rPr>
              <a:t>Araştırma amaçlarının geliştirilmesi</a:t>
            </a:r>
            <a:endParaRPr lang="tr-TR" sz="3000" b="1" dirty="0">
              <a:solidFill>
                <a:srgbClr val="D56509"/>
              </a:solidFill>
            </a:endParaRP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792081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1790245" y="2060848"/>
            <a:ext cx="5563511" cy="630942"/>
          </a:xfrm>
          <a:prstGeom prst="rect">
            <a:avLst/>
          </a:prstGeom>
          <a:solidFill>
            <a:srgbClr val="D56509"/>
          </a:solidFill>
        </p:spPr>
        <p:txBody>
          <a:bodyPr wrap="none">
            <a:spAutoFit/>
          </a:bodyPr>
          <a:lstStyle/>
          <a:p>
            <a:r>
              <a:rPr lang="tr-TR" sz="3500" b="1" dirty="0">
                <a:solidFill>
                  <a:schemeClr val="bg1"/>
                </a:solidFill>
              </a:rPr>
              <a:t>Pazarlama Araştırması Süreci</a:t>
            </a:r>
            <a:endParaRPr lang="tr-TR" sz="3500" dirty="0">
              <a:solidFill>
                <a:schemeClr val="bg1"/>
              </a:solidFill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Dikdörtgen 5"/>
          <p:cNvSpPr/>
          <p:nvPr/>
        </p:nvSpPr>
        <p:spPr>
          <a:xfrm>
            <a:off x="3127278" y="3068960"/>
            <a:ext cx="28894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000" b="1" dirty="0">
                <a:solidFill>
                  <a:srgbClr val="D56509"/>
                </a:solidFill>
              </a:rPr>
              <a:t>11 Aşamalı Süreç</a:t>
            </a:r>
          </a:p>
        </p:txBody>
      </p:sp>
      <p:sp>
        <p:nvSpPr>
          <p:cNvPr id="7" name="Metin kutusu 6"/>
          <p:cNvSpPr txBox="1"/>
          <p:nvPr/>
        </p:nvSpPr>
        <p:spPr>
          <a:xfrm>
            <a:off x="814882" y="4005064"/>
            <a:ext cx="7514237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500" dirty="0" smtClean="0"/>
              <a:t>Aşağıda 11 aşamalı süreç kademeli sıra olarak verilmiştir.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320631183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yagram 3"/>
          <p:cNvGraphicFramePr/>
          <p:nvPr>
            <p:extLst>
              <p:ext uri="{D42A27DB-BD31-4B8C-83A1-F6EECF244321}">
                <p14:modId xmlns:p14="http://schemas.microsoft.com/office/powerpoint/2010/main" val="2569260329"/>
              </p:ext>
            </p:extLst>
          </p:nvPr>
        </p:nvGraphicFramePr>
        <p:xfrm>
          <a:off x="203176" y="564456"/>
          <a:ext cx="8737648" cy="55288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4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078868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322</Words>
  <Application>Microsoft Office PowerPoint</Application>
  <PresentationFormat>Ekran Gösterisi (4:3)</PresentationFormat>
  <Paragraphs>107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42</vt:i4>
      </vt:variant>
    </vt:vector>
  </HeadingPairs>
  <TitlesOfParts>
    <vt:vector size="43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NOBEL-PC1</dc:creator>
  <cp:lastModifiedBy>Admin</cp:lastModifiedBy>
  <cp:revision>16</cp:revision>
  <dcterms:created xsi:type="dcterms:W3CDTF">2015-09-28T12:27:44Z</dcterms:created>
  <dcterms:modified xsi:type="dcterms:W3CDTF">2024-04-03T09:09:12Z</dcterms:modified>
</cp:coreProperties>
</file>